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318" r:id="rId3"/>
    <p:sldId id="297" r:id="rId4"/>
    <p:sldId id="298" r:id="rId5"/>
    <p:sldId id="325" r:id="rId6"/>
    <p:sldId id="305" r:id="rId7"/>
    <p:sldId id="321" r:id="rId8"/>
    <p:sldId id="301" r:id="rId9"/>
    <p:sldId id="300" r:id="rId10"/>
    <p:sldId id="326" r:id="rId11"/>
    <p:sldId id="324" r:id="rId12"/>
    <p:sldId id="311" r:id="rId13"/>
    <p:sldId id="322" r:id="rId14"/>
    <p:sldId id="308" r:id="rId15"/>
    <p:sldId id="267" r:id="rId16"/>
    <p:sldId id="289" r:id="rId17"/>
    <p:sldId id="295" r:id="rId18"/>
    <p:sldId id="317" r:id="rId19"/>
    <p:sldId id="327" r:id="rId20"/>
    <p:sldId id="328" r:id="rId21"/>
    <p:sldId id="323" r:id="rId22"/>
    <p:sldId id="329" r:id="rId23"/>
    <p:sldId id="310" r:id="rId24"/>
    <p:sldId id="274" r:id="rId25"/>
    <p:sldId id="29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CAA32-EDAF-4285-9513-6FC2FAABD2DE}" type="datetimeFigureOut">
              <a:rPr lang="zh-CN" altLang="en-US" smtClean="0"/>
              <a:pPr/>
              <a:t>2018/11/24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815E6-4364-499B-8107-D376D53E8681}" type="slidenum">
              <a:rPr lang="zh-CN" altLang="en-US" smtClean="0"/>
              <a:pPr/>
              <a:t>‹#›</a:t>
            </a:fld>
            <a:endParaRPr lang="zh-CN" altLang="en-US"/>
          </a:p>
        </p:txBody>
      </p:sp>
    </p:spTree>
    <p:extLst>
      <p:ext uri="{BB962C8B-B14F-4D97-AF65-F5344CB8AC3E}">
        <p14:creationId xmlns:p14="http://schemas.microsoft.com/office/powerpoint/2010/main" val="9893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a:t>
            </a:fld>
            <a:endParaRPr lang="zh-CN" altLang="en-US"/>
          </a:p>
        </p:txBody>
      </p:sp>
    </p:spTree>
    <p:extLst>
      <p:ext uri="{BB962C8B-B14F-4D97-AF65-F5344CB8AC3E}">
        <p14:creationId xmlns:p14="http://schemas.microsoft.com/office/powerpoint/2010/main" val="33456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11</a:t>
            </a:fld>
            <a:endParaRPr lang="zh-CN" altLang="en-US"/>
          </a:p>
        </p:txBody>
      </p:sp>
    </p:spTree>
    <p:extLst>
      <p:ext uri="{BB962C8B-B14F-4D97-AF65-F5344CB8AC3E}">
        <p14:creationId xmlns:p14="http://schemas.microsoft.com/office/powerpoint/2010/main" val="3719273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12</a:t>
            </a:fld>
            <a:endParaRPr lang="zh-CN" altLang="en-US"/>
          </a:p>
        </p:txBody>
      </p:sp>
    </p:spTree>
    <p:extLst>
      <p:ext uri="{BB962C8B-B14F-4D97-AF65-F5344CB8AC3E}">
        <p14:creationId xmlns:p14="http://schemas.microsoft.com/office/powerpoint/2010/main" val="22479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13</a:t>
            </a:fld>
            <a:endParaRPr lang="zh-CN" altLang="en-US"/>
          </a:p>
        </p:txBody>
      </p:sp>
    </p:spTree>
    <p:extLst>
      <p:ext uri="{BB962C8B-B14F-4D97-AF65-F5344CB8AC3E}">
        <p14:creationId xmlns:p14="http://schemas.microsoft.com/office/powerpoint/2010/main" val="520187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14</a:t>
            </a:fld>
            <a:endParaRPr lang="zh-CN" altLang="en-US"/>
          </a:p>
        </p:txBody>
      </p:sp>
    </p:spTree>
    <p:extLst>
      <p:ext uri="{BB962C8B-B14F-4D97-AF65-F5344CB8AC3E}">
        <p14:creationId xmlns:p14="http://schemas.microsoft.com/office/powerpoint/2010/main" val="16388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15</a:t>
            </a:fld>
            <a:endParaRPr lang="zh-CN" altLang="en-US"/>
          </a:p>
        </p:txBody>
      </p:sp>
    </p:spTree>
    <p:extLst>
      <p:ext uri="{BB962C8B-B14F-4D97-AF65-F5344CB8AC3E}">
        <p14:creationId xmlns:p14="http://schemas.microsoft.com/office/powerpoint/2010/main" val="266413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16</a:t>
            </a:fld>
            <a:endParaRPr lang="zh-CN" altLang="en-US"/>
          </a:p>
        </p:txBody>
      </p:sp>
    </p:spTree>
    <p:extLst>
      <p:ext uri="{BB962C8B-B14F-4D97-AF65-F5344CB8AC3E}">
        <p14:creationId xmlns:p14="http://schemas.microsoft.com/office/powerpoint/2010/main" val="368471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17</a:t>
            </a:fld>
            <a:endParaRPr lang="zh-CN" altLang="en-US"/>
          </a:p>
        </p:txBody>
      </p:sp>
    </p:spTree>
    <p:extLst>
      <p:ext uri="{BB962C8B-B14F-4D97-AF65-F5344CB8AC3E}">
        <p14:creationId xmlns:p14="http://schemas.microsoft.com/office/powerpoint/2010/main" val="2578456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18</a:t>
            </a:fld>
            <a:endParaRPr lang="zh-CN" altLang="en-US"/>
          </a:p>
        </p:txBody>
      </p:sp>
    </p:spTree>
    <p:extLst>
      <p:ext uri="{BB962C8B-B14F-4D97-AF65-F5344CB8AC3E}">
        <p14:creationId xmlns:p14="http://schemas.microsoft.com/office/powerpoint/2010/main" val="375240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3815E6-4364-499B-8107-D376D53E8681}"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3815E6-4364-499B-8107-D376D53E8681}"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a:t>
            </a:fld>
            <a:endParaRPr lang="zh-CN" altLang="en-US"/>
          </a:p>
        </p:txBody>
      </p:sp>
    </p:spTree>
    <p:extLst>
      <p:ext uri="{BB962C8B-B14F-4D97-AF65-F5344CB8AC3E}">
        <p14:creationId xmlns:p14="http://schemas.microsoft.com/office/powerpoint/2010/main" val="385494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21</a:t>
            </a:fld>
            <a:endParaRPr lang="zh-CN" altLang="en-US"/>
          </a:p>
        </p:txBody>
      </p:sp>
    </p:spTree>
    <p:extLst>
      <p:ext uri="{BB962C8B-B14F-4D97-AF65-F5344CB8AC3E}">
        <p14:creationId xmlns:p14="http://schemas.microsoft.com/office/powerpoint/2010/main" val="642562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22</a:t>
            </a:fld>
            <a:endParaRPr lang="zh-CN" altLang="en-US"/>
          </a:p>
        </p:txBody>
      </p:sp>
    </p:spTree>
    <p:extLst>
      <p:ext uri="{BB962C8B-B14F-4D97-AF65-F5344CB8AC3E}">
        <p14:creationId xmlns:p14="http://schemas.microsoft.com/office/powerpoint/2010/main" val="186200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23</a:t>
            </a:fld>
            <a:endParaRPr lang="zh-CN" altLang="en-US"/>
          </a:p>
        </p:txBody>
      </p:sp>
    </p:spTree>
    <p:extLst>
      <p:ext uri="{BB962C8B-B14F-4D97-AF65-F5344CB8AC3E}">
        <p14:creationId xmlns:p14="http://schemas.microsoft.com/office/powerpoint/2010/main" val="205107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24</a:t>
            </a:fld>
            <a:endParaRPr lang="zh-CN" altLang="en-US"/>
          </a:p>
        </p:txBody>
      </p:sp>
    </p:spTree>
    <p:extLst>
      <p:ext uri="{BB962C8B-B14F-4D97-AF65-F5344CB8AC3E}">
        <p14:creationId xmlns:p14="http://schemas.microsoft.com/office/powerpoint/2010/main" val="3020520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25</a:t>
            </a:fld>
            <a:endParaRPr lang="zh-CN" altLang="en-US"/>
          </a:p>
        </p:txBody>
      </p:sp>
    </p:spTree>
    <p:extLst>
      <p:ext uri="{BB962C8B-B14F-4D97-AF65-F5344CB8AC3E}">
        <p14:creationId xmlns:p14="http://schemas.microsoft.com/office/powerpoint/2010/main" val="112687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3</a:t>
            </a:fld>
            <a:endParaRPr lang="zh-CN" altLang="en-US"/>
          </a:p>
        </p:txBody>
      </p:sp>
    </p:spTree>
    <p:extLst>
      <p:ext uri="{BB962C8B-B14F-4D97-AF65-F5344CB8AC3E}">
        <p14:creationId xmlns:p14="http://schemas.microsoft.com/office/powerpoint/2010/main" val="3196411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4</a:t>
            </a:fld>
            <a:endParaRPr lang="zh-CN" altLang="en-US"/>
          </a:p>
        </p:txBody>
      </p:sp>
    </p:spTree>
    <p:extLst>
      <p:ext uri="{BB962C8B-B14F-4D97-AF65-F5344CB8AC3E}">
        <p14:creationId xmlns:p14="http://schemas.microsoft.com/office/powerpoint/2010/main" val="19509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5</a:t>
            </a:fld>
            <a:endParaRPr lang="zh-CN" altLang="en-US"/>
          </a:p>
        </p:txBody>
      </p:sp>
    </p:spTree>
    <p:extLst>
      <p:ext uri="{BB962C8B-B14F-4D97-AF65-F5344CB8AC3E}">
        <p14:creationId xmlns:p14="http://schemas.microsoft.com/office/powerpoint/2010/main" val="310619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6</a:t>
            </a:fld>
            <a:endParaRPr lang="zh-CN" altLang="en-US"/>
          </a:p>
        </p:txBody>
      </p:sp>
    </p:spTree>
    <p:extLst>
      <p:ext uri="{BB962C8B-B14F-4D97-AF65-F5344CB8AC3E}">
        <p14:creationId xmlns:p14="http://schemas.microsoft.com/office/powerpoint/2010/main" val="98835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7</a:t>
            </a:fld>
            <a:endParaRPr lang="zh-CN" altLang="en-US"/>
          </a:p>
        </p:txBody>
      </p:sp>
    </p:spTree>
    <p:extLst>
      <p:ext uri="{BB962C8B-B14F-4D97-AF65-F5344CB8AC3E}">
        <p14:creationId xmlns:p14="http://schemas.microsoft.com/office/powerpoint/2010/main" val="186586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8</a:t>
            </a:fld>
            <a:endParaRPr lang="zh-CN" altLang="en-US"/>
          </a:p>
        </p:txBody>
      </p:sp>
    </p:spTree>
    <p:extLst>
      <p:ext uri="{BB962C8B-B14F-4D97-AF65-F5344CB8AC3E}">
        <p14:creationId xmlns:p14="http://schemas.microsoft.com/office/powerpoint/2010/main" val="90139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pPr/>
              <a:t>9</a:t>
            </a:fld>
            <a:endParaRPr lang="zh-CN" altLang="en-US"/>
          </a:p>
        </p:txBody>
      </p:sp>
    </p:spTree>
    <p:extLst>
      <p:ext uri="{BB962C8B-B14F-4D97-AF65-F5344CB8AC3E}">
        <p14:creationId xmlns:p14="http://schemas.microsoft.com/office/powerpoint/2010/main" val="94526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29C47-7962-4A7F-B7AC-E362E68A60C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0EB302-A949-44D2-BDE5-B016A41FD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8AA3F6-3B81-4704-86BE-D7172ECD0C5C}"/>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3C6D2010-759B-47D1-9AEF-B32EE5BAC1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7D9510-FF2A-472E-AAF6-B69BEAC87AF6}"/>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385087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1B958-835E-4EAA-BD2F-AB7B4B3C93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BE9957-77A9-498D-8705-CDF3BBEB210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1B1C3B-1881-4E51-9E6E-C8228FEBC8AD}"/>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D3A135C0-1FEF-491F-9FF5-F3F4A31F41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539D82-2343-4E84-8DFA-C332FEF727E5}"/>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3629635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020E797-16EC-40C2-A743-CCB915AC36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158A7E0-321F-4AAB-986A-C11C1691633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652517-8A4D-4AED-B10E-3E98E40FF4A6}"/>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1D473CEC-C2AD-48F9-925C-F6CF12809B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4F1DA9-C00E-4CA0-963A-4387EDF02793}"/>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331659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A028E-73A6-4A06-B205-7A775C3847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4D262D-CC95-4DF6-911E-22F110B090F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69DB8E1-0D3C-48D3-AEE7-8533F5C42515}"/>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8C24AFC6-C852-4B1A-B57B-A0474250AD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0F1BC9-3551-47FF-B79B-85BB8583D586}"/>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183372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BF934-233D-4DEE-A523-6003890272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D9AC08-CDB9-46BB-A64E-41449D9159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74522E6-4D18-4F23-9520-D8733D517037}"/>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C0F47EDC-2C0D-4FDC-9DC1-7C8EB42FA5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B944DD-65F6-4470-A4F8-4AADBCF1FFA0}"/>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6708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4D4D0-FE91-4637-89B8-48E3FA795B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906078A-7011-4EE4-80A7-A42074ACF0D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B3CA29-00A0-4584-8723-67A5859806A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F3008F6-8938-4254-9A79-FF738F78C3BF}"/>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6" name="页脚占位符 5">
            <a:extLst>
              <a:ext uri="{FF2B5EF4-FFF2-40B4-BE49-F238E27FC236}">
                <a16:creationId xmlns:a16="http://schemas.microsoft.com/office/drawing/2014/main" id="{CFB46371-80A5-41E2-ADFF-BF887E7E69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A209E2-0E3F-4321-8793-5E356C179AB6}"/>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164232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569FF-FCBF-4E54-A2E9-73C78815B13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401588-171C-4CE6-A3DB-2C2855B1EB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1273A35-D19D-42D1-9F8B-7679FADD2D2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C0E7D55-2BA5-47AC-BD6F-172A192FA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DEB2AC9-584B-46B9-A68C-8A92F7AB44C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868FC91-A771-409D-9CBE-ABFDD0BAC6CE}"/>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8" name="页脚占位符 7">
            <a:extLst>
              <a:ext uri="{FF2B5EF4-FFF2-40B4-BE49-F238E27FC236}">
                <a16:creationId xmlns:a16="http://schemas.microsoft.com/office/drawing/2014/main" id="{24A8A175-6B96-420A-81D5-819B638282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C6D440B-F2B0-4714-9764-D97AA4053D63}"/>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42384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6B9EB-2CF7-4268-90BA-83F07C801E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F29D61E-0861-40AB-9F30-9AADE2A43027}"/>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4" name="页脚占位符 3">
            <a:extLst>
              <a:ext uri="{FF2B5EF4-FFF2-40B4-BE49-F238E27FC236}">
                <a16:creationId xmlns:a16="http://schemas.microsoft.com/office/drawing/2014/main" id="{6995B871-83D6-4BC0-8943-A3216DDD9F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53899E-B0D8-4C52-AC98-59223001B91D}"/>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190187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8EB708-3713-4B35-97E2-38BB67745F9B}"/>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3" name="页脚占位符 2">
            <a:extLst>
              <a:ext uri="{FF2B5EF4-FFF2-40B4-BE49-F238E27FC236}">
                <a16:creationId xmlns:a16="http://schemas.microsoft.com/office/drawing/2014/main" id="{DC910DFF-99E6-49B8-8403-3C4C7F2480B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58D69CE-4FF7-470B-BD9E-DB5CB0B4A2F4}"/>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286466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2EA31-52C3-4194-A4D2-F0E07BD6BC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72E891-11AE-4737-85A7-82BA54DD2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B38F86B-0247-40D5-B63B-7391B0B987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0ADD694-1835-4D94-9C78-3E09167E8CEB}"/>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6" name="页脚占位符 5">
            <a:extLst>
              <a:ext uri="{FF2B5EF4-FFF2-40B4-BE49-F238E27FC236}">
                <a16:creationId xmlns:a16="http://schemas.microsoft.com/office/drawing/2014/main" id="{4D94093B-E484-48A9-8A1E-1675986950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C33FDD-4D68-48EC-AC7E-033FEE97E90A}"/>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401955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7F21A-60E8-4DCE-B7C5-5D6137DBBA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16E8305-67F1-486A-AEAB-DB29EFE37B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1436D0-2E75-4C9A-9767-B0763072C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3EB8789-E552-413B-B7AE-C9DC4E7F1680}"/>
              </a:ext>
            </a:extLst>
          </p:cNvPr>
          <p:cNvSpPr>
            <a:spLocks noGrp="1"/>
          </p:cNvSpPr>
          <p:nvPr>
            <p:ph type="dt" sz="half" idx="10"/>
          </p:nvPr>
        </p:nvSpPr>
        <p:spPr/>
        <p:txBody>
          <a:bodyPr/>
          <a:lstStyle/>
          <a:p>
            <a:fld id="{5D450677-BC17-43D4-AB7E-E3CA2F63C5C3}" type="datetimeFigureOut">
              <a:rPr lang="zh-CN" altLang="en-US" smtClean="0"/>
              <a:pPr/>
              <a:t>2018/11/24</a:t>
            </a:fld>
            <a:endParaRPr lang="zh-CN" altLang="en-US"/>
          </a:p>
        </p:txBody>
      </p:sp>
      <p:sp>
        <p:nvSpPr>
          <p:cNvPr id="6" name="页脚占位符 5">
            <a:extLst>
              <a:ext uri="{FF2B5EF4-FFF2-40B4-BE49-F238E27FC236}">
                <a16:creationId xmlns:a16="http://schemas.microsoft.com/office/drawing/2014/main" id="{8E7E8B2A-7C25-4742-B714-149C99E1DB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131DE2-4B46-4D34-BF52-9CAA7BAB3F82}"/>
              </a:ext>
            </a:extLst>
          </p:cNvPr>
          <p:cNvSpPr>
            <a:spLocks noGrp="1"/>
          </p:cNvSpPr>
          <p:nvPr>
            <p:ph type="sldNum" sz="quarter" idx="12"/>
          </p:nvPr>
        </p:nvSpPr>
        <p:spPr/>
        <p:txBody>
          <a:body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387294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F5CEC7-B722-4F26-B399-0BC059CFE7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9206594-E532-4A60-8D8E-78AFE6D1B7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F437023-CE92-4876-B9E1-B93DC15C8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50677-BC17-43D4-AB7E-E3CA2F63C5C3}" type="datetimeFigureOut">
              <a:rPr lang="zh-CN" altLang="en-US" smtClean="0"/>
              <a:pPr/>
              <a:t>2018/11/24</a:t>
            </a:fld>
            <a:endParaRPr lang="zh-CN" altLang="en-US"/>
          </a:p>
        </p:txBody>
      </p:sp>
      <p:sp>
        <p:nvSpPr>
          <p:cNvPr id="5" name="页脚占位符 4">
            <a:extLst>
              <a:ext uri="{FF2B5EF4-FFF2-40B4-BE49-F238E27FC236}">
                <a16:creationId xmlns:a16="http://schemas.microsoft.com/office/drawing/2014/main" id="{5EFAC07C-1AB8-44F9-A3D2-329E950A6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B0D176-EC8B-4540-9CFF-5AFF71733C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FB9FE2-CB74-4953-A661-36A87BC56B99}" type="slidenum">
              <a:rPr lang="zh-CN" altLang="en-US" smtClean="0"/>
              <a:pPr/>
              <a:t>‹#›</a:t>
            </a:fld>
            <a:endParaRPr lang="zh-CN" altLang="en-US"/>
          </a:p>
        </p:txBody>
      </p:sp>
    </p:spTree>
    <p:extLst>
      <p:ext uri="{BB962C8B-B14F-4D97-AF65-F5344CB8AC3E}">
        <p14:creationId xmlns:p14="http://schemas.microsoft.com/office/powerpoint/2010/main" val="3294672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6827" y="2129226"/>
            <a:ext cx="10986560" cy="1754326"/>
          </a:xfrm>
          <a:prstGeom prst="rect">
            <a:avLst/>
          </a:prstGeom>
          <a:noFill/>
        </p:spPr>
        <p:txBody>
          <a:bodyPr wrap="square" rtlCol="0">
            <a:spAutoFit/>
          </a:bodyPr>
          <a:lstStyle/>
          <a:p>
            <a:pPr algn="ctr"/>
            <a:r>
              <a:rPr lang="zh-CN" altLang="en-US" sz="5400" spc="300" dirty="0">
                <a:solidFill>
                  <a:schemeClr val="tx1">
                    <a:lumMod val="85000"/>
                    <a:lumOff val="15000"/>
                  </a:schemeClr>
                </a:solidFill>
                <a:latin typeface="微软雅黑" panose="020B0503020204020204" pitchFamily="34" charset="-122"/>
                <a:ea typeface="微软雅黑" panose="020B0503020204020204" pitchFamily="34" charset="-122"/>
                <a:sym typeface="Arial"/>
              </a:rPr>
              <a:t>虚拟现实环境下基于</a:t>
            </a:r>
            <a:r>
              <a:rPr lang="en-US" altLang="zh-CN" sz="5400" spc="300" dirty="0">
                <a:solidFill>
                  <a:schemeClr val="tx1">
                    <a:lumMod val="85000"/>
                    <a:lumOff val="15000"/>
                  </a:schemeClr>
                </a:solidFill>
                <a:latin typeface="微软雅黑" panose="020B0503020204020204" pitchFamily="34" charset="-122"/>
                <a:ea typeface="微软雅黑" panose="020B0503020204020204" pitchFamily="34" charset="-122"/>
                <a:sym typeface="Arial"/>
              </a:rPr>
              <a:t>Crossing</a:t>
            </a:r>
            <a:r>
              <a:rPr lang="zh-CN" altLang="en-US" sz="5400" spc="300" dirty="0">
                <a:solidFill>
                  <a:schemeClr val="tx1">
                    <a:lumMod val="85000"/>
                    <a:lumOff val="15000"/>
                  </a:schemeClr>
                </a:solidFill>
                <a:latin typeface="微软雅黑" panose="020B0503020204020204" pitchFamily="34" charset="-122"/>
                <a:ea typeface="微软雅黑" panose="020B0503020204020204" pitchFamily="34" charset="-122"/>
                <a:sym typeface="Arial"/>
              </a:rPr>
              <a:t>的目标选取技术的研究</a:t>
            </a:r>
          </a:p>
        </p:txBody>
      </p:sp>
      <p:sp>
        <p:nvSpPr>
          <p:cNvPr id="30" name="圆角矩形 29"/>
          <p:cNvSpPr/>
          <p:nvPr/>
        </p:nvSpPr>
        <p:spPr>
          <a:xfrm>
            <a:off x="4651131" y="4746820"/>
            <a:ext cx="2242039" cy="1108857"/>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Arial"/>
                <a:ea typeface="微软雅黑"/>
                <a:sym typeface="Arial"/>
              </a:rPr>
              <a:t>汇报人：黄苏苏</a:t>
            </a:r>
            <a:endParaRPr lang="en-US" altLang="zh-CN" dirty="0">
              <a:solidFill>
                <a:schemeClr val="bg1"/>
              </a:solidFill>
              <a:latin typeface="Arial"/>
              <a:ea typeface="微软雅黑"/>
              <a:sym typeface="Arial"/>
            </a:endParaRPr>
          </a:p>
          <a:p>
            <a:pPr algn="ctr"/>
            <a:r>
              <a:rPr lang="zh-CN" altLang="en-US" dirty="0">
                <a:solidFill>
                  <a:schemeClr val="bg1"/>
                </a:solidFill>
                <a:latin typeface="Arial"/>
                <a:ea typeface="微软雅黑"/>
                <a:sym typeface="Arial"/>
              </a:rPr>
              <a:t>导师：戴群</a:t>
            </a:r>
            <a:endParaRPr lang="en-US" altLang="zh-CN" dirty="0">
              <a:solidFill>
                <a:schemeClr val="bg1"/>
              </a:solidFill>
              <a:latin typeface="Arial"/>
              <a:ea typeface="微软雅黑"/>
              <a:sym typeface="Arial"/>
            </a:endParaRPr>
          </a:p>
          <a:p>
            <a:pPr algn="ctr"/>
            <a:r>
              <a:rPr lang="en-US" altLang="zh-CN" dirty="0">
                <a:solidFill>
                  <a:schemeClr val="bg1"/>
                </a:solidFill>
                <a:latin typeface="Arial"/>
                <a:ea typeface="微软雅黑"/>
                <a:sym typeface="Arial"/>
              </a:rPr>
              <a:t>11</a:t>
            </a:r>
            <a:r>
              <a:rPr lang="zh-CN" altLang="en-US" dirty="0">
                <a:solidFill>
                  <a:schemeClr val="bg1"/>
                </a:solidFill>
                <a:latin typeface="Arial"/>
                <a:ea typeface="微软雅黑"/>
                <a:sym typeface="Arial"/>
              </a:rPr>
              <a:t>月</a:t>
            </a:r>
            <a:r>
              <a:rPr lang="en-US" altLang="zh-CN" dirty="0">
                <a:solidFill>
                  <a:schemeClr val="bg1"/>
                </a:solidFill>
                <a:latin typeface="Arial"/>
                <a:ea typeface="微软雅黑"/>
                <a:sym typeface="Arial"/>
              </a:rPr>
              <a:t>25</a:t>
            </a:r>
            <a:r>
              <a:rPr lang="zh-CN" altLang="en-US" dirty="0">
                <a:solidFill>
                  <a:schemeClr val="bg1"/>
                </a:solidFill>
                <a:latin typeface="Arial"/>
                <a:ea typeface="微软雅黑"/>
                <a:sym typeface="Arial"/>
              </a:rPr>
              <a:t>日</a:t>
            </a:r>
          </a:p>
        </p:txBody>
      </p:sp>
    </p:spTree>
    <p:extLst>
      <p:ext uri="{BB962C8B-B14F-4D97-AF65-F5344CB8AC3E}">
        <p14:creationId xmlns:p14="http://schemas.microsoft.com/office/powerpoint/2010/main" val="63891767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extLst mod="1">
    <p:ext uri="{E180D4A7-C9FB-4DFB-919C-405C955672EB}">
      <p14:showEvtLst xmlns:p14="http://schemas.microsoft.com/office/powerpoint/2010/main">
        <p14:playEvt time="2103"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AE8D67C-E6B3-49FB-B60D-D48E2453DC24}"/>
              </a:ext>
            </a:extLst>
          </p:cNvPr>
          <p:cNvSpPr txBox="1"/>
          <p:nvPr/>
        </p:nvSpPr>
        <p:spPr>
          <a:xfrm>
            <a:off x="1895937" y="2086253"/>
            <a:ext cx="8400126" cy="2862322"/>
          </a:xfrm>
          <a:prstGeom prst="rect">
            <a:avLst/>
          </a:prstGeom>
          <a:noFill/>
        </p:spPr>
        <p:txBody>
          <a:bodyPr wrap="square" rtlCol="0">
            <a:spAutoFit/>
          </a:bodyPr>
          <a:lstStyle/>
          <a:p>
            <a:r>
              <a:rPr lang="zh-CN" altLang="en-US" sz="3600" dirty="0"/>
              <a:t>目前</a:t>
            </a:r>
            <a:r>
              <a:rPr lang="en-US" altLang="zh-CN" sz="3600" dirty="0"/>
              <a:t>VR</a:t>
            </a:r>
            <a:r>
              <a:rPr lang="zh-CN" altLang="en-US" sz="3600" dirty="0"/>
              <a:t>中还没有基于</a:t>
            </a:r>
            <a:r>
              <a:rPr lang="en-US" altLang="zh-CN" sz="3600" dirty="0"/>
              <a:t>Crossing</a:t>
            </a:r>
            <a:r>
              <a:rPr lang="zh-CN" altLang="en-US" sz="3600" dirty="0"/>
              <a:t>范式选取的相关工作。</a:t>
            </a:r>
            <a:endParaRPr lang="en-US" altLang="zh-CN" sz="3600" dirty="0"/>
          </a:p>
          <a:p>
            <a:endParaRPr lang="en-US" altLang="zh-CN" sz="3600" dirty="0"/>
          </a:p>
          <a:p>
            <a:r>
              <a:rPr lang="zh-CN" altLang="en-US" sz="3600" dirty="0"/>
              <a:t>本硕士论文首次将</a:t>
            </a:r>
            <a:r>
              <a:rPr lang="en-US" altLang="zh-CN" sz="3600" dirty="0"/>
              <a:t>Crossing</a:t>
            </a:r>
            <a:r>
              <a:rPr lang="zh-CN" altLang="en-US" sz="3600" dirty="0"/>
              <a:t>引入到</a:t>
            </a:r>
            <a:r>
              <a:rPr lang="en-US" altLang="zh-CN" sz="3600" dirty="0"/>
              <a:t>VR</a:t>
            </a:r>
            <a:r>
              <a:rPr lang="zh-CN" altLang="en-US" sz="3600" dirty="0"/>
              <a:t>交互中。</a:t>
            </a:r>
          </a:p>
        </p:txBody>
      </p:sp>
    </p:spTree>
    <p:extLst>
      <p:ext uri="{BB962C8B-B14F-4D97-AF65-F5344CB8AC3E}">
        <p14:creationId xmlns:p14="http://schemas.microsoft.com/office/powerpoint/2010/main" val="321392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6004"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1464"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20062" y="2492897"/>
            <a:ext cx="415498" cy="1358705"/>
          </a:xfrm>
          <a:prstGeom prst="rect">
            <a:avLst/>
          </a:prstGeom>
          <a:noFill/>
        </p:spPr>
        <p:txBody>
          <a:bodyPr wrap="none" rtlCol="0">
            <a:spAutoFit/>
          </a:bodyPr>
          <a:lstStyle/>
          <a:p>
            <a:pPr>
              <a:lnSpc>
                <a:spcPct val="250000"/>
              </a:lnSpc>
            </a:pPr>
            <a:r>
              <a:rPr lang="zh-CN" altLang="en-US" dirty="0">
                <a:latin typeface="Arial"/>
                <a:ea typeface="微软雅黑"/>
                <a:sym typeface="Arial"/>
              </a:rPr>
              <a:t>目</a:t>
            </a:r>
            <a:endParaRPr lang="en-US" altLang="zh-CN" dirty="0">
              <a:latin typeface="Arial"/>
              <a:ea typeface="微软雅黑"/>
              <a:sym typeface="Arial"/>
            </a:endParaRPr>
          </a:p>
          <a:p>
            <a:pPr>
              <a:lnSpc>
                <a:spcPct val="250000"/>
              </a:lnSpc>
            </a:pPr>
            <a:r>
              <a:rPr lang="zh-CN" altLang="en-US" dirty="0">
                <a:latin typeface="Arial"/>
                <a:ea typeface="微软雅黑"/>
                <a:sym typeface="Arial"/>
              </a:rPr>
              <a:t>录</a:t>
            </a:r>
            <a:endParaRPr lang="en-US" altLang="zh-CN" dirty="0">
              <a:latin typeface="Arial"/>
              <a:ea typeface="微软雅黑"/>
              <a:sym typeface="Arial"/>
            </a:endParaRPr>
          </a:p>
        </p:txBody>
      </p:sp>
      <p:sp>
        <p:nvSpPr>
          <p:cNvPr id="11" name="矩形 10"/>
          <p:cNvSpPr/>
          <p:nvPr/>
        </p:nvSpPr>
        <p:spPr>
          <a:xfrm>
            <a:off x="1262462" y="3329698"/>
            <a:ext cx="225026" cy="1323439"/>
          </a:xfrm>
          <a:prstGeom prst="rect">
            <a:avLst/>
          </a:prstGeom>
        </p:spPr>
        <p:txBody>
          <a:bodyPr wrap="square">
            <a:spAutoFit/>
          </a:bodyPr>
          <a:lstStyle/>
          <a:p>
            <a:pPr lvl="0"/>
            <a:r>
              <a:rPr lang="en-US" altLang="zh-CN" sz="1000" dirty="0">
                <a:solidFill>
                  <a:prstClr val="black"/>
                </a:solidFill>
                <a:latin typeface="Arial"/>
                <a:ea typeface="微软雅黑"/>
                <a:sym typeface="Arial"/>
              </a:rPr>
              <a:t>CONTENTS</a:t>
            </a:r>
            <a:endParaRPr lang="zh-CN" altLang="en-US" sz="1000" dirty="0">
              <a:solidFill>
                <a:prstClr val="black"/>
              </a:solidFill>
              <a:latin typeface="Arial"/>
              <a:ea typeface="微软雅黑"/>
              <a:sym typeface="Arial"/>
            </a:endParaRPr>
          </a:p>
        </p:txBody>
      </p:sp>
      <p:grpSp>
        <p:nvGrpSpPr>
          <p:cNvPr id="35" name="组合 34"/>
          <p:cNvGrpSpPr/>
          <p:nvPr/>
        </p:nvGrpSpPr>
        <p:grpSpPr>
          <a:xfrm>
            <a:off x="4703144" y="1749258"/>
            <a:ext cx="4896544" cy="790879"/>
            <a:chOff x="4727054" y="4386058"/>
            <a:chExt cx="4896544" cy="790879"/>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2</a:t>
              </a:r>
              <a:endParaRPr lang="zh-CN" altLang="en-US" dirty="0">
                <a:latin typeface="Arial"/>
                <a:ea typeface="微软雅黑"/>
                <a:sym typeface="Arial"/>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31" name="TextBox 30"/>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研究现状</a:t>
              </a:r>
            </a:p>
          </p:txBody>
        </p:sp>
        <p:sp>
          <p:nvSpPr>
            <p:cNvPr id="32" name="TextBox 31"/>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8" name="组合 37">
            <a:extLst>
              <a:ext uri="{FF2B5EF4-FFF2-40B4-BE49-F238E27FC236}">
                <a16:creationId xmlns:a16="http://schemas.microsoft.com/office/drawing/2014/main" id="{3CAD1D57-A211-44D8-892B-97DAE6828F5A}"/>
              </a:ext>
            </a:extLst>
          </p:cNvPr>
          <p:cNvGrpSpPr/>
          <p:nvPr/>
        </p:nvGrpSpPr>
        <p:grpSpPr>
          <a:xfrm>
            <a:off x="4735226" y="3906450"/>
            <a:ext cx="4896544" cy="811128"/>
            <a:chOff x="4727054" y="4365809"/>
            <a:chExt cx="4896544" cy="811128"/>
          </a:xfrm>
        </p:grpSpPr>
        <p:sp>
          <p:nvSpPr>
            <p:cNvPr id="41" name="TextBox 26">
              <a:extLst>
                <a:ext uri="{FF2B5EF4-FFF2-40B4-BE49-F238E27FC236}">
                  <a16:creationId xmlns:a16="http://schemas.microsoft.com/office/drawing/2014/main" id="{A9FBF5A1-7233-4BFB-BE52-3C7EBE48845D}"/>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4</a:t>
              </a:r>
              <a:endParaRPr lang="zh-CN" altLang="en-US" dirty="0">
                <a:latin typeface="Arial"/>
                <a:ea typeface="微软雅黑"/>
                <a:sym typeface="Arial"/>
              </a:endParaRPr>
            </a:p>
          </p:txBody>
        </p:sp>
        <p:grpSp>
          <p:nvGrpSpPr>
            <p:cNvPr id="42" name="组合 41">
              <a:extLst>
                <a:ext uri="{FF2B5EF4-FFF2-40B4-BE49-F238E27FC236}">
                  <a16:creationId xmlns:a16="http://schemas.microsoft.com/office/drawing/2014/main" id="{AED21585-49C2-4A11-81D6-133F3A8BB37F}"/>
                </a:ext>
              </a:extLst>
            </p:cNvPr>
            <p:cNvGrpSpPr/>
            <p:nvPr/>
          </p:nvGrpSpPr>
          <p:grpSpPr>
            <a:xfrm>
              <a:off x="4727054" y="4413802"/>
              <a:ext cx="504056" cy="488790"/>
              <a:chOff x="4727054" y="1768670"/>
              <a:chExt cx="504056" cy="488790"/>
            </a:xfrm>
          </p:grpSpPr>
          <p:sp>
            <p:nvSpPr>
              <p:cNvPr id="45" name="左中括号 44">
                <a:extLst>
                  <a:ext uri="{FF2B5EF4-FFF2-40B4-BE49-F238E27FC236}">
                    <a16:creationId xmlns:a16="http://schemas.microsoft.com/office/drawing/2014/main" id="{5FE9DE43-67AD-4B15-A321-B16285C428D9}"/>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46" name="左中括号 45">
                <a:extLst>
                  <a:ext uri="{FF2B5EF4-FFF2-40B4-BE49-F238E27FC236}">
                    <a16:creationId xmlns:a16="http://schemas.microsoft.com/office/drawing/2014/main" id="{9F6869D8-3057-433C-8E1E-26C51425B79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43" name="TextBox 30">
              <a:extLst>
                <a:ext uri="{FF2B5EF4-FFF2-40B4-BE49-F238E27FC236}">
                  <a16:creationId xmlns:a16="http://schemas.microsoft.com/office/drawing/2014/main" id="{B0330DDB-0C00-4A43-9F13-06FDADEF338B}"/>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研究方案</a:t>
              </a:r>
            </a:p>
          </p:txBody>
        </p:sp>
        <p:sp>
          <p:nvSpPr>
            <p:cNvPr id="44" name="TextBox 31">
              <a:extLst>
                <a:ext uri="{FF2B5EF4-FFF2-40B4-BE49-F238E27FC236}">
                  <a16:creationId xmlns:a16="http://schemas.microsoft.com/office/drawing/2014/main" id="{8FCFD9E8-EFAB-4A50-8358-BEFA510199EB}"/>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48" name="组合 47">
            <a:extLst>
              <a:ext uri="{FF2B5EF4-FFF2-40B4-BE49-F238E27FC236}">
                <a16:creationId xmlns:a16="http://schemas.microsoft.com/office/drawing/2014/main" id="{A73B2483-6F40-4A9D-8481-B6D29AD935CC}"/>
              </a:ext>
            </a:extLst>
          </p:cNvPr>
          <p:cNvGrpSpPr/>
          <p:nvPr/>
        </p:nvGrpSpPr>
        <p:grpSpPr>
          <a:xfrm>
            <a:off x="4735226" y="4955968"/>
            <a:ext cx="6712552" cy="763135"/>
            <a:chOff x="4727054" y="4413802"/>
            <a:chExt cx="6712552" cy="763135"/>
          </a:xfrm>
        </p:grpSpPr>
        <p:sp>
          <p:nvSpPr>
            <p:cNvPr id="49" name="TextBox 26">
              <a:extLst>
                <a:ext uri="{FF2B5EF4-FFF2-40B4-BE49-F238E27FC236}">
                  <a16:creationId xmlns:a16="http://schemas.microsoft.com/office/drawing/2014/main" id="{D03D8BEA-8553-4407-9EAC-BB1DB19BC01C}"/>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5</a:t>
              </a:r>
              <a:endParaRPr lang="zh-CN" altLang="en-US" dirty="0">
                <a:latin typeface="Arial"/>
                <a:ea typeface="微软雅黑"/>
                <a:sym typeface="Arial"/>
              </a:endParaRPr>
            </a:p>
          </p:txBody>
        </p:sp>
        <p:grpSp>
          <p:nvGrpSpPr>
            <p:cNvPr id="50" name="组合 49">
              <a:extLst>
                <a:ext uri="{FF2B5EF4-FFF2-40B4-BE49-F238E27FC236}">
                  <a16:creationId xmlns:a16="http://schemas.microsoft.com/office/drawing/2014/main" id="{0FDEFA82-0FAA-410D-8499-2039A1B3EB1B}"/>
                </a:ext>
              </a:extLst>
            </p:cNvPr>
            <p:cNvGrpSpPr/>
            <p:nvPr/>
          </p:nvGrpSpPr>
          <p:grpSpPr>
            <a:xfrm>
              <a:off x="4727054" y="4413802"/>
              <a:ext cx="504056" cy="488790"/>
              <a:chOff x="4727054" y="1768670"/>
              <a:chExt cx="504056" cy="488790"/>
            </a:xfrm>
          </p:grpSpPr>
          <p:sp>
            <p:nvSpPr>
              <p:cNvPr id="53" name="左中括号 52">
                <a:extLst>
                  <a:ext uri="{FF2B5EF4-FFF2-40B4-BE49-F238E27FC236}">
                    <a16:creationId xmlns:a16="http://schemas.microsoft.com/office/drawing/2014/main" id="{52CFAEEB-31B4-4363-9F93-7B09E5AD75E5}"/>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54" name="左中括号 53">
                <a:extLst>
                  <a:ext uri="{FF2B5EF4-FFF2-40B4-BE49-F238E27FC236}">
                    <a16:creationId xmlns:a16="http://schemas.microsoft.com/office/drawing/2014/main" id="{4704BAF2-017C-40F2-B12B-92AA5A02C66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1" name="TextBox 30">
              <a:extLst>
                <a:ext uri="{FF2B5EF4-FFF2-40B4-BE49-F238E27FC236}">
                  <a16:creationId xmlns:a16="http://schemas.microsoft.com/office/drawing/2014/main" id="{CDDE207E-953D-42D9-A8BA-9B549EAAD60E}"/>
                </a:ext>
              </a:extLst>
            </p:cNvPr>
            <p:cNvSpPr txBox="1"/>
            <p:nvPr/>
          </p:nvSpPr>
          <p:spPr>
            <a:xfrm>
              <a:off x="5375125" y="4417948"/>
              <a:ext cx="6064481" cy="584775"/>
            </a:xfrm>
            <a:prstGeom prst="rect">
              <a:avLst/>
            </a:prstGeom>
            <a:noFill/>
          </p:spPr>
          <p:txBody>
            <a:bodyPr wrap="square" rtlCol="0">
              <a:spAutoFit/>
            </a:bodyPr>
            <a:lstStyle/>
            <a:p>
              <a:endParaRPr lang="zh-CN" altLang="en-US" sz="3200" b="1" dirty="0">
                <a:latin typeface="Arial"/>
                <a:ea typeface="微软雅黑"/>
                <a:sym typeface="Arial"/>
              </a:endParaRPr>
            </a:p>
          </p:txBody>
        </p:sp>
        <p:sp>
          <p:nvSpPr>
            <p:cNvPr id="52" name="TextBox 31">
              <a:extLst>
                <a:ext uri="{FF2B5EF4-FFF2-40B4-BE49-F238E27FC236}">
                  <a16:creationId xmlns:a16="http://schemas.microsoft.com/office/drawing/2014/main" id="{3A2FA924-0B72-4752-89FF-90B145EFDF23}"/>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
        <p:nvSpPr>
          <p:cNvPr id="10" name="矩形 9">
            <a:extLst>
              <a:ext uri="{FF2B5EF4-FFF2-40B4-BE49-F238E27FC236}">
                <a16:creationId xmlns:a16="http://schemas.microsoft.com/office/drawing/2014/main" id="{BC17A8F2-934F-4C6B-87D7-2137D74E3007}"/>
              </a:ext>
            </a:extLst>
          </p:cNvPr>
          <p:cNvSpPr/>
          <p:nvPr/>
        </p:nvSpPr>
        <p:spPr>
          <a:xfrm>
            <a:off x="5373767" y="4905450"/>
            <a:ext cx="3877985" cy="584775"/>
          </a:xfrm>
          <a:prstGeom prst="rect">
            <a:avLst/>
          </a:prstGeom>
        </p:spPr>
        <p:txBody>
          <a:bodyPr wrap="none">
            <a:spAutoFit/>
          </a:bodyPr>
          <a:lstStyle/>
          <a:p>
            <a:r>
              <a:rPr lang="zh-CN" altLang="en-US" sz="3200" b="1" dirty="0">
                <a:latin typeface="Arial"/>
                <a:ea typeface="微软雅黑"/>
                <a:sym typeface="Arial"/>
              </a:rPr>
              <a:t>目前进展与研究计划</a:t>
            </a:r>
          </a:p>
        </p:txBody>
      </p:sp>
      <p:grpSp>
        <p:nvGrpSpPr>
          <p:cNvPr id="55" name="组合 54">
            <a:extLst>
              <a:ext uri="{FF2B5EF4-FFF2-40B4-BE49-F238E27FC236}">
                <a16:creationId xmlns:a16="http://schemas.microsoft.com/office/drawing/2014/main" id="{01FA9C9A-D350-491B-8D93-87C10D11B8AA}"/>
              </a:ext>
            </a:extLst>
          </p:cNvPr>
          <p:cNvGrpSpPr/>
          <p:nvPr/>
        </p:nvGrpSpPr>
        <p:grpSpPr>
          <a:xfrm>
            <a:off x="4710091" y="2827107"/>
            <a:ext cx="4896544" cy="793550"/>
            <a:chOff x="4727054" y="1719091"/>
            <a:chExt cx="4896544" cy="793550"/>
          </a:xfrm>
        </p:grpSpPr>
        <p:sp>
          <p:nvSpPr>
            <p:cNvPr id="56" name="TextBox 12">
              <a:extLst>
                <a:ext uri="{FF2B5EF4-FFF2-40B4-BE49-F238E27FC236}">
                  <a16:creationId xmlns:a16="http://schemas.microsoft.com/office/drawing/2014/main" id="{CB76E559-6999-43B5-94D2-B7B15FEA3241}"/>
                </a:ext>
              </a:extLst>
            </p:cNvPr>
            <p:cNvSpPr txBox="1"/>
            <p:nvPr/>
          </p:nvSpPr>
          <p:spPr>
            <a:xfrm>
              <a:off x="4822629" y="1828399"/>
              <a:ext cx="312906" cy="369332"/>
            </a:xfrm>
            <a:prstGeom prst="rect">
              <a:avLst/>
            </a:prstGeom>
            <a:noFill/>
          </p:spPr>
          <p:txBody>
            <a:bodyPr wrap="none" rtlCol="0">
              <a:spAutoFit/>
            </a:bodyPr>
            <a:lstStyle/>
            <a:p>
              <a:r>
                <a:rPr lang="en-US" altLang="zh-CN" dirty="0">
                  <a:solidFill>
                    <a:srgbClr val="FF0000"/>
                  </a:solidFill>
                  <a:latin typeface="Arial"/>
                  <a:ea typeface="微软雅黑"/>
                  <a:sym typeface="Arial"/>
                </a:rPr>
                <a:t>3</a:t>
              </a:r>
              <a:endParaRPr lang="zh-CN" altLang="en-US" dirty="0">
                <a:solidFill>
                  <a:srgbClr val="FF0000"/>
                </a:solidFill>
                <a:latin typeface="Arial"/>
                <a:ea typeface="微软雅黑"/>
                <a:sym typeface="Arial"/>
              </a:endParaRPr>
            </a:p>
          </p:txBody>
        </p:sp>
        <p:grpSp>
          <p:nvGrpSpPr>
            <p:cNvPr id="57" name="组合 56">
              <a:extLst>
                <a:ext uri="{FF2B5EF4-FFF2-40B4-BE49-F238E27FC236}">
                  <a16:creationId xmlns:a16="http://schemas.microsoft.com/office/drawing/2014/main" id="{7EF9E4C2-8CB4-40F8-BD95-2AF1F7020092}"/>
                </a:ext>
              </a:extLst>
            </p:cNvPr>
            <p:cNvGrpSpPr/>
            <p:nvPr/>
          </p:nvGrpSpPr>
          <p:grpSpPr>
            <a:xfrm>
              <a:off x="4727054" y="1768670"/>
              <a:ext cx="504056" cy="488790"/>
              <a:chOff x="4727054" y="1768670"/>
              <a:chExt cx="504056" cy="488790"/>
            </a:xfrm>
          </p:grpSpPr>
          <p:sp>
            <p:nvSpPr>
              <p:cNvPr id="60" name="左中括号 59">
                <a:extLst>
                  <a:ext uri="{FF2B5EF4-FFF2-40B4-BE49-F238E27FC236}">
                    <a16:creationId xmlns:a16="http://schemas.microsoft.com/office/drawing/2014/main" id="{45E38E66-51F4-47C3-B6BA-0E025708C9C7}"/>
                  </a:ext>
                </a:extLst>
              </p:cNvPr>
              <p:cNvSpPr/>
              <p:nvPr/>
            </p:nvSpPr>
            <p:spPr>
              <a:xfrm>
                <a:off x="472705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1" name="左中括号 60">
                <a:extLst>
                  <a:ext uri="{FF2B5EF4-FFF2-40B4-BE49-F238E27FC236}">
                    <a16:creationId xmlns:a16="http://schemas.microsoft.com/office/drawing/2014/main" id="{7EBAEB8E-26DE-4143-B595-37D288D18FCC}"/>
                  </a:ext>
                </a:extLst>
              </p:cNvPr>
              <p:cNvSpPr/>
              <p:nvPr/>
            </p:nvSpPr>
            <p:spPr>
              <a:xfrm flipH="1">
                <a:off x="508709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8" name="TextBox 15">
              <a:extLst>
                <a:ext uri="{FF2B5EF4-FFF2-40B4-BE49-F238E27FC236}">
                  <a16:creationId xmlns:a16="http://schemas.microsoft.com/office/drawing/2014/main" id="{22A38636-9B16-4D9A-B607-C4C28C6AF2CA}"/>
                </a:ext>
              </a:extLst>
            </p:cNvPr>
            <p:cNvSpPr txBox="1"/>
            <p:nvPr/>
          </p:nvSpPr>
          <p:spPr>
            <a:xfrm>
              <a:off x="5375126" y="1719091"/>
              <a:ext cx="1826141" cy="584775"/>
            </a:xfrm>
            <a:prstGeom prst="rect">
              <a:avLst/>
            </a:prstGeom>
            <a:noFill/>
          </p:spPr>
          <p:txBody>
            <a:bodyPr wrap="none" rtlCol="0">
              <a:spAutoFit/>
            </a:bodyPr>
            <a:lstStyle/>
            <a:p>
              <a:r>
                <a:rPr lang="zh-CN" altLang="en-US" sz="3200" b="1" dirty="0">
                  <a:solidFill>
                    <a:srgbClr val="FF0000"/>
                  </a:solidFill>
                  <a:latin typeface="Arial"/>
                  <a:ea typeface="微软雅黑"/>
                  <a:sym typeface="Arial"/>
                </a:rPr>
                <a:t>研究内容</a:t>
              </a:r>
            </a:p>
          </p:txBody>
        </p:sp>
        <p:sp>
          <p:nvSpPr>
            <p:cNvPr id="59" name="TextBox 16">
              <a:extLst>
                <a:ext uri="{FF2B5EF4-FFF2-40B4-BE49-F238E27FC236}">
                  <a16:creationId xmlns:a16="http://schemas.microsoft.com/office/drawing/2014/main" id="{D313EA06-4FDA-4E86-ACFD-C47C8A790379}"/>
                </a:ext>
              </a:extLst>
            </p:cNvPr>
            <p:cNvSpPr txBox="1"/>
            <p:nvPr/>
          </p:nvSpPr>
          <p:spPr>
            <a:xfrm>
              <a:off x="5447134" y="2204864"/>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62" name="组合 61">
            <a:extLst>
              <a:ext uri="{FF2B5EF4-FFF2-40B4-BE49-F238E27FC236}">
                <a16:creationId xmlns:a16="http://schemas.microsoft.com/office/drawing/2014/main" id="{03C78DD5-A1AB-4517-B4BA-EE0CDD6CB6C4}"/>
              </a:ext>
            </a:extLst>
          </p:cNvPr>
          <p:cNvGrpSpPr/>
          <p:nvPr/>
        </p:nvGrpSpPr>
        <p:grpSpPr>
          <a:xfrm>
            <a:off x="4727697" y="751003"/>
            <a:ext cx="4896544" cy="790879"/>
            <a:chOff x="4727054" y="4386058"/>
            <a:chExt cx="4896544" cy="790879"/>
          </a:xfrm>
        </p:grpSpPr>
        <p:sp>
          <p:nvSpPr>
            <p:cNvPr id="63" name="TextBox 26">
              <a:extLst>
                <a:ext uri="{FF2B5EF4-FFF2-40B4-BE49-F238E27FC236}">
                  <a16:creationId xmlns:a16="http://schemas.microsoft.com/office/drawing/2014/main" id="{4D1FB382-6F80-43FC-B0FB-6ECA9272E15E}"/>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1</a:t>
              </a:r>
              <a:endParaRPr lang="zh-CN" altLang="en-US" dirty="0">
                <a:latin typeface="Arial"/>
                <a:ea typeface="微软雅黑"/>
                <a:sym typeface="Arial"/>
              </a:endParaRPr>
            </a:p>
          </p:txBody>
        </p:sp>
        <p:grpSp>
          <p:nvGrpSpPr>
            <p:cNvPr id="64" name="组合 63">
              <a:extLst>
                <a:ext uri="{FF2B5EF4-FFF2-40B4-BE49-F238E27FC236}">
                  <a16:creationId xmlns:a16="http://schemas.microsoft.com/office/drawing/2014/main" id="{24C3D771-B922-4F0A-8AC6-50655AFBD6B6}"/>
                </a:ext>
              </a:extLst>
            </p:cNvPr>
            <p:cNvGrpSpPr/>
            <p:nvPr/>
          </p:nvGrpSpPr>
          <p:grpSpPr>
            <a:xfrm>
              <a:off x="4727054" y="4413802"/>
              <a:ext cx="504056" cy="488790"/>
              <a:chOff x="4727054" y="1768670"/>
              <a:chExt cx="504056" cy="488790"/>
            </a:xfrm>
          </p:grpSpPr>
          <p:sp>
            <p:nvSpPr>
              <p:cNvPr id="67" name="左中括号 66">
                <a:extLst>
                  <a:ext uri="{FF2B5EF4-FFF2-40B4-BE49-F238E27FC236}">
                    <a16:creationId xmlns:a16="http://schemas.microsoft.com/office/drawing/2014/main" id="{3E486043-5796-4C73-9AC9-E00BB3DAE1A1}"/>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8" name="左中括号 67">
                <a:extLst>
                  <a:ext uri="{FF2B5EF4-FFF2-40B4-BE49-F238E27FC236}">
                    <a16:creationId xmlns:a16="http://schemas.microsoft.com/office/drawing/2014/main" id="{4B935B8B-D675-4961-93D0-7590D218AA57}"/>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65" name="TextBox 30">
              <a:extLst>
                <a:ext uri="{FF2B5EF4-FFF2-40B4-BE49-F238E27FC236}">
                  <a16:creationId xmlns:a16="http://schemas.microsoft.com/office/drawing/2014/main" id="{4E0FB5F7-B03F-46BC-AAE9-C6EC066F1321}"/>
                </a:ext>
              </a:extLst>
            </p:cNvPr>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研究背景</a:t>
              </a:r>
            </a:p>
          </p:txBody>
        </p:sp>
        <p:sp>
          <p:nvSpPr>
            <p:cNvPr id="66" name="TextBox 31">
              <a:extLst>
                <a:ext uri="{FF2B5EF4-FFF2-40B4-BE49-F238E27FC236}">
                  <a16:creationId xmlns:a16="http://schemas.microsoft.com/office/drawing/2014/main" id="{D4484EE4-C2B5-47A5-9848-F30C6E11DC9C}"/>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Tree>
    <p:extLst>
      <p:ext uri="{BB962C8B-B14F-4D97-AF65-F5344CB8AC3E}">
        <p14:creationId xmlns:p14="http://schemas.microsoft.com/office/powerpoint/2010/main" val="269360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9790" y="571116"/>
            <a:ext cx="2664512" cy="707886"/>
          </a:xfrm>
          <a:prstGeom prst="rect">
            <a:avLst/>
          </a:prstGeom>
        </p:spPr>
        <p:txBody>
          <a:bodyPr wrap="none">
            <a:spAutoFit/>
          </a:bodyPr>
          <a:lstStyle/>
          <a:p>
            <a:r>
              <a:rPr lang="en-US" altLang="zh-CN" sz="4000" b="1" dirty="0">
                <a:solidFill>
                  <a:srgbClr val="C00000"/>
                </a:solidFill>
                <a:latin typeface="Arial"/>
                <a:ea typeface="微软雅黑"/>
                <a:sym typeface="Arial"/>
              </a:rPr>
              <a:t>3.</a:t>
            </a:r>
            <a:r>
              <a:rPr lang="zh-CN" altLang="en-US" sz="4000" b="1" dirty="0">
                <a:latin typeface="Arial"/>
                <a:ea typeface="微软雅黑"/>
                <a:sym typeface="Arial"/>
              </a:rPr>
              <a:t>研究内容</a:t>
            </a:r>
          </a:p>
        </p:txBody>
      </p:sp>
      <p:sp>
        <p:nvSpPr>
          <p:cNvPr id="2" name="文本框 1">
            <a:extLst>
              <a:ext uri="{FF2B5EF4-FFF2-40B4-BE49-F238E27FC236}">
                <a16:creationId xmlns:a16="http://schemas.microsoft.com/office/drawing/2014/main" id="{873DDC5F-647F-45FC-98A8-E78D8BE0ADA6}"/>
              </a:ext>
            </a:extLst>
          </p:cNvPr>
          <p:cNvSpPr txBox="1"/>
          <p:nvPr/>
        </p:nvSpPr>
        <p:spPr>
          <a:xfrm>
            <a:off x="3595456" y="5868140"/>
            <a:ext cx="2129483" cy="369332"/>
          </a:xfrm>
          <a:prstGeom prst="rect">
            <a:avLst/>
          </a:prstGeom>
          <a:noFill/>
        </p:spPr>
        <p:txBody>
          <a:bodyPr wrap="square" rtlCol="0">
            <a:spAutoFit/>
          </a:bodyPr>
          <a:lstStyle/>
          <a:p>
            <a:endParaRPr lang="zh-CN" altLang="en-US" dirty="0"/>
          </a:p>
        </p:txBody>
      </p:sp>
      <p:sp>
        <p:nvSpPr>
          <p:cNvPr id="11" name="TextBox 9">
            <a:extLst>
              <a:ext uri="{FF2B5EF4-FFF2-40B4-BE49-F238E27FC236}">
                <a16:creationId xmlns:a16="http://schemas.microsoft.com/office/drawing/2014/main" id="{4D3661BD-F0CB-4B67-8586-D990C20DEEA9}"/>
              </a:ext>
            </a:extLst>
          </p:cNvPr>
          <p:cNvSpPr txBox="1"/>
          <p:nvPr/>
        </p:nvSpPr>
        <p:spPr>
          <a:xfrm>
            <a:off x="882498" y="1749951"/>
            <a:ext cx="8758652"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sym typeface="Arial"/>
              </a:rPr>
              <a:t>1.</a:t>
            </a:r>
            <a:r>
              <a:rPr lang="zh-CN" altLang="en-US" sz="2400" dirty="0">
                <a:solidFill>
                  <a:srgbClr val="FF0000"/>
                </a:solidFill>
                <a:latin typeface="微软雅黑" panose="020B0503020204020204" pitchFamily="34" charset="-122"/>
                <a:ea typeface="微软雅黑" panose="020B0503020204020204" pitchFamily="34" charset="-122"/>
                <a:sym typeface="Arial"/>
              </a:rPr>
              <a:t> </a:t>
            </a:r>
            <a:r>
              <a:rPr lang="zh-CN" altLang="en-US" sz="2400" dirty="0">
                <a:latin typeface="微软雅黑" panose="020B0503020204020204" pitchFamily="34" charset="-122"/>
                <a:ea typeface="微软雅黑" panose="020B0503020204020204" pitchFamily="34" charset="-122"/>
                <a:sym typeface="Arial"/>
              </a:rPr>
              <a:t>在</a:t>
            </a:r>
            <a:r>
              <a:rPr lang="zh-CN" altLang="en-US" sz="2400" dirty="0">
                <a:solidFill>
                  <a:srgbClr val="FF0000"/>
                </a:solidFill>
                <a:latin typeface="微软雅黑" panose="020B0503020204020204" pitchFamily="34" charset="-122"/>
                <a:ea typeface="微软雅黑" panose="020B0503020204020204" pitchFamily="34" charset="-122"/>
                <a:sym typeface="Arial"/>
              </a:rPr>
              <a:t>无遮挡</a:t>
            </a:r>
            <a:r>
              <a:rPr lang="zh-CN" altLang="en-US" sz="2400" dirty="0">
                <a:latin typeface="微软雅黑" panose="020B0503020204020204" pitchFamily="34" charset="-122"/>
                <a:ea typeface="微软雅黑" panose="020B0503020204020204" pitchFamily="34" charset="-122"/>
                <a:sym typeface="Arial"/>
              </a:rPr>
              <a:t>的</a:t>
            </a:r>
            <a:r>
              <a:rPr lang="en-US" altLang="zh-CN" sz="2400" dirty="0">
                <a:latin typeface="微软雅黑" panose="020B0503020204020204" pitchFamily="34" charset="-122"/>
                <a:ea typeface="微软雅黑" panose="020B0503020204020204" pitchFamily="34" charset="-122"/>
                <a:sym typeface="Arial"/>
              </a:rPr>
              <a:t>VR</a:t>
            </a:r>
            <a:r>
              <a:rPr lang="zh-CN" altLang="en-US" sz="2400" dirty="0">
                <a:latin typeface="微软雅黑" panose="020B0503020204020204" pitchFamily="34" charset="-122"/>
                <a:ea typeface="微软雅黑" panose="020B0503020204020204" pitchFamily="34" charset="-122"/>
                <a:sym typeface="Arial"/>
              </a:rPr>
              <a:t>环境下，比较</a:t>
            </a:r>
            <a:r>
              <a:rPr lang="en-US" altLang="zh-CN" sz="2400" dirty="0">
                <a:solidFill>
                  <a:srgbClr val="FF0000"/>
                </a:solidFill>
                <a:latin typeface="微软雅黑" panose="020B0503020204020204" pitchFamily="34" charset="-122"/>
                <a:ea typeface="微软雅黑" panose="020B0503020204020204" pitchFamily="34" charset="-122"/>
                <a:sym typeface="Arial"/>
              </a:rPr>
              <a:t>Crossing</a:t>
            </a:r>
            <a:r>
              <a:rPr lang="zh-CN" altLang="en-US" sz="2400" dirty="0">
                <a:solidFill>
                  <a:srgbClr val="FF0000"/>
                </a:solidFill>
                <a:latin typeface="微软雅黑" panose="020B0503020204020204" pitchFamily="34" charset="-122"/>
                <a:ea typeface="微软雅黑" panose="020B0503020204020204" pitchFamily="34" charset="-122"/>
                <a:sym typeface="Arial"/>
              </a:rPr>
              <a:t>和点击</a:t>
            </a:r>
            <a:r>
              <a:rPr lang="zh-CN" altLang="en-US" sz="2400" dirty="0">
                <a:latin typeface="微软雅黑" panose="020B0503020204020204" pitchFamily="34" charset="-122"/>
                <a:ea typeface="微软雅黑" panose="020B0503020204020204" pitchFamily="34" charset="-122"/>
                <a:sym typeface="Arial"/>
              </a:rPr>
              <a:t>的表现。</a:t>
            </a:r>
          </a:p>
        </p:txBody>
      </p:sp>
      <p:sp>
        <p:nvSpPr>
          <p:cNvPr id="12" name="TextBox 9">
            <a:extLst>
              <a:ext uri="{FF2B5EF4-FFF2-40B4-BE49-F238E27FC236}">
                <a16:creationId xmlns:a16="http://schemas.microsoft.com/office/drawing/2014/main" id="{2854E54E-2F13-43D8-9D07-0469CB68E2E0}"/>
              </a:ext>
            </a:extLst>
          </p:cNvPr>
          <p:cNvSpPr txBox="1"/>
          <p:nvPr/>
        </p:nvSpPr>
        <p:spPr>
          <a:xfrm>
            <a:off x="882498" y="2857093"/>
            <a:ext cx="9149269" cy="830997"/>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sym typeface="Arial"/>
              </a:rPr>
              <a:t>2.</a:t>
            </a:r>
            <a:r>
              <a:rPr lang="zh-CN" altLang="en-US" sz="2400" dirty="0">
                <a:solidFill>
                  <a:srgbClr val="FF0000"/>
                </a:solidFill>
                <a:latin typeface="微软雅黑" panose="020B0503020204020204" pitchFamily="34" charset="-122"/>
                <a:ea typeface="微软雅黑" panose="020B0503020204020204" pitchFamily="34" charset="-122"/>
                <a:sym typeface="Arial"/>
              </a:rPr>
              <a:t> </a:t>
            </a:r>
            <a:r>
              <a:rPr lang="zh-CN" altLang="en-US" sz="2400" dirty="0">
                <a:latin typeface="微软雅黑" panose="020B0503020204020204" pitchFamily="34" charset="-122"/>
                <a:ea typeface="微软雅黑" panose="020B0503020204020204" pitchFamily="34" charset="-122"/>
                <a:sym typeface="Arial"/>
              </a:rPr>
              <a:t>在</a:t>
            </a:r>
            <a:r>
              <a:rPr lang="zh-CN" altLang="en-US" sz="2400" dirty="0">
                <a:solidFill>
                  <a:srgbClr val="FF0000"/>
                </a:solidFill>
                <a:latin typeface="微软雅黑" panose="020B0503020204020204" pitchFamily="34" charset="-122"/>
                <a:ea typeface="微软雅黑" panose="020B0503020204020204" pitchFamily="34" charset="-122"/>
                <a:sym typeface="Arial"/>
              </a:rPr>
              <a:t>有遮挡</a:t>
            </a:r>
            <a:r>
              <a:rPr lang="zh-CN" altLang="en-US" sz="2400" dirty="0">
                <a:latin typeface="微软雅黑" panose="020B0503020204020204" pitchFamily="34" charset="-122"/>
                <a:ea typeface="微软雅黑" panose="020B0503020204020204" pitchFamily="34" charset="-122"/>
                <a:sym typeface="Arial"/>
              </a:rPr>
              <a:t>的</a:t>
            </a:r>
            <a:r>
              <a:rPr lang="en-US" altLang="zh-CN" sz="2400" dirty="0">
                <a:latin typeface="微软雅黑" panose="020B0503020204020204" pitchFamily="34" charset="-122"/>
                <a:ea typeface="微软雅黑" panose="020B0503020204020204" pitchFamily="34" charset="-122"/>
                <a:sym typeface="Arial"/>
              </a:rPr>
              <a:t>VR</a:t>
            </a:r>
            <a:r>
              <a:rPr lang="zh-CN" altLang="en-US" sz="2400" dirty="0">
                <a:latin typeface="微软雅黑" panose="020B0503020204020204" pitchFamily="34" charset="-122"/>
                <a:ea typeface="微软雅黑" panose="020B0503020204020204" pitchFamily="34" charset="-122"/>
                <a:sym typeface="Arial"/>
              </a:rPr>
              <a:t>环境下，基于</a:t>
            </a:r>
            <a:r>
              <a:rPr lang="en-US" altLang="zh-CN" sz="2400" dirty="0">
                <a:latin typeface="微软雅黑" panose="020B0503020204020204" pitchFamily="34" charset="-122"/>
                <a:ea typeface="微软雅黑" panose="020B0503020204020204" pitchFamily="34" charset="-122"/>
                <a:sym typeface="Arial"/>
              </a:rPr>
              <a:t>Crossing</a:t>
            </a:r>
            <a:r>
              <a:rPr lang="zh-CN" altLang="en-US" sz="2400" dirty="0">
                <a:latin typeface="微软雅黑" panose="020B0503020204020204" pitchFamily="34" charset="-122"/>
                <a:ea typeface="微软雅黑" panose="020B0503020204020204" pitchFamily="34" charset="-122"/>
                <a:sym typeface="Arial"/>
              </a:rPr>
              <a:t>设计出合理的目标选取方案。</a:t>
            </a:r>
          </a:p>
        </p:txBody>
      </p:sp>
      <p:sp>
        <p:nvSpPr>
          <p:cNvPr id="13" name="TextBox 9">
            <a:extLst>
              <a:ext uri="{FF2B5EF4-FFF2-40B4-BE49-F238E27FC236}">
                <a16:creationId xmlns:a16="http://schemas.microsoft.com/office/drawing/2014/main" id="{06123306-E850-42BB-82EB-C9D998963E19}"/>
              </a:ext>
            </a:extLst>
          </p:cNvPr>
          <p:cNvSpPr txBox="1"/>
          <p:nvPr/>
        </p:nvSpPr>
        <p:spPr>
          <a:xfrm>
            <a:off x="882498" y="3964235"/>
            <a:ext cx="8842483"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sym typeface="Arial"/>
              </a:rPr>
              <a:t>3.</a:t>
            </a:r>
            <a:r>
              <a:rPr lang="zh-CN" altLang="en-US" sz="2400" dirty="0">
                <a:latin typeface="微软雅黑" panose="020B0503020204020204" pitchFamily="34" charset="-122"/>
                <a:ea typeface="微软雅黑" panose="020B0503020204020204" pitchFamily="34" charset="-122"/>
                <a:sym typeface="Arial"/>
              </a:rPr>
              <a:t>开发在</a:t>
            </a:r>
            <a:r>
              <a:rPr lang="en-US" altLang="zh-CN" sz="2400" dirty="0">
                <a:latin typeface="微软雅黑" panose="020B0503020204020204" pitchFamily="34" charset="-122"/>
                <a:ea typeface="微软雅黑" panose="020B0503020204020204" pitchFamily="34" charset="-122"/>
                <a:sym typeface="Arial"/>
              </a:rPr>
              <a:t>VR</a:t>
            </a:r>
            <a:r>
              <a:rPr lang="zh-CN" altLang="en-US" sz="2400" dirty="0">
                <a:latin typeface="微软雅黑" panose="020B0503020204020204" pitchFamily="34" charset="-122"/>
                <a:ea typeface="微软雅黑" panose="020B0503020204020204" pitchFamily="34" charset="-122"/>
                <a:sym typeface="Arial"/>
              </a:rPr>
              <a:t>环境下基于</a:t>
            </a:r>
            <a:r>
              <a:rPr lang="en-US" altLang="zh-CN" sz="2400" dirty="0">
                <a:latin typeface="微软雅黑" panose="020B0503020204020204" pitchFamily="34" charset="-122"/>
                <a:ea typeface="微软雅黑" panose="020B0503020204020204" pitchFamily="34" charset="-122"/>
                <a:sym typeface="Arial"/>
              </a:rPr>
              <a:t>Crossing</a:t>
            </a:r>
            <a:r>
              <a:rPr lang="zh-CN" altLang="en-US" sz="2400" dirty="0">
                <a:latin typeface="微软雅黑" panose="020B0503020204020204" pitchFamily="34" charset="-122"/>
                <a:ea typeface="微软雅黑" panose="020B0503020204020204" pitchFamily="34" charset="-122"/>
                <a:sym typeface="Arial"/>
              </a:rPr>
              <a:t>的目标选取的</a:t>
            </a:r>
            <a:r>
              <a:rPr lang="zh-CN" altLang="en-US" sz="2400" dirty="0">
                <a:solidFill>
                  <a:srgbClr val="FF0000"/>
                </a:solidFill>
                <a:latin typeface="微软雅黑" panose="020B0503020204020204" pitchFamily="34" charset="-122"/>
                <a:ea typeface="微软雅黑" panose="020B0503020204020204" pitchFamily="34" charset="-122"/>
                <a:sym typeface="Arial"/>
              </a:rPr>
              <a:t>原理验证系统</a:t>
            </a:r>
            <a:r>
              <a:rPr lang="zh-CN" altLang="en-US" sz="2400" dirty="0">
                <a:latin typeface="微软雅黑" panose="020B0503020204020204" pitchFamily="34" charset="-122"/>
                <a:ea typeface="微软雅黑" panose="020B0503020204020204" pitchFamily="34" charset="-122"/>
                <a:sym typeface="Arial"/>
              </a:rPr>
              <a:t>。</a:t>
            </a:r>
          </a:p>
        </p:txBody>
      </p:sp>
    </p:spTree>
    <p:extLst>
      <p:ext uri="{BB962C8B-B14F-4D97-AF65-F5344CB8AC3E}">
        <p14:creationId xmlns:p14="http://schemas.microsoft.com/office/powerpoint/2010/main" val="272169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6004"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1464"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20062" y="2492897"/>
            <a:ext cx="415498" cy="1358705"/>
          </a:xfrm>
          <a:prstGeom prst="rect">
            <a:avLst/>
          </a:prstGeom>
          <a:noFill/>
        </p:spPr>
        <p:txBody>
          <a:bodyPr wrap="none" rtlCol="0">
            <a:spAutoFit/>
          </a:bodyPr>
          <a:lstStyle/>
          <a:p>
            <a:pPr>
              <a:lnSpc>
                <a:spcPct val="250000"/>
              </a:lnSpc>
            </a:pPr>
            <a:r>
              <a:rPr lang="zh-CN" altLang="en-US" dirty="0">
                <a:latin typeface="Arial"/>
                <a:ea typeface="微软雅黑"/>
                <a:sym typeface="Arial"/>
              </a:rPr>
              <a:t>目</a:t>
            </a:r>
            <a:endParaRPr lang="en-US" altLang="zh-CN" dirty="0">
              <a:latin typeface="Arial"/>
              <a:ea typeface="微软雅黑"/>
              <a:sym typeface="Arial"/>
            </a:endParaRPr>
          </a:p>
          <a:p>
            <a:pPr>
              <a:lnSpc>
                <a:spcPct val="250000"/>
              </a:lnSpc>
            </a:pPr>
            <a:r>
              <a:rPr lang="zh-CN" altLang="en-US" dirty="0">
                <a:latin typeface="Arial"/>
                <a:ea typeface="微软雅黑"/>
                <a:sym typeface="Arial"/>
              </a:rPr>
              <a:t>录</a:t>
            </a:r>
            <a:endParaRPr lang="en-US" altLang="zh-CN" dirty="0">
              <a:latin typeface="Arial"/>
              <a:ea typeface="微软雅黑"/>
              <a:sym typeface="Arial"/>
            </a:endParaRPr>
          </a:p>
        </p:txBody>
      </p:sp>
      <p:sp>
        <p:nvSpPr>
          <p:cNvPr id="11" name="矩形 10"/>
          <p:cNvSpPr/>
          <p:nvPr/>
        </p:nvSpPr>
        <p:spPr>
          <a:xfrm>
            <a:off x="1262462" y="3329698"/>
            <a:ext cx="225026" cy="1323439"/>
          </a:xfrm>
          <a:prstGeom prst="rect">
            <a:avLst/>
          </a:prstGeom>
        </p:spPr>
        <p:txBody>
          <a:bodyPr wrap="square">
            <a:spAutoFit/>
          </a:bodyPr>
          <a:lstStyle/>
          <a:p>
            <a:pPr lvl="0"/>
            <a:r>
              <a:rPr lang="en-US" altLang="zh-CN" sz="1000" dirty="0">
                <a:solidFill>
                  <a:prstClr val="black"/>
                </a:solidFill>
                <a:latin typeface="Arial"/>
                <a:ea typeface="微软雅黑"/>
                <a:sym typeface="Arial"/>
              </a:rPr>
              <a:t>CONTENTS</a:t>
            </a:r>
            <a:endParaRPr lang="zh-CN" altLang="en-US" sz="1000" dirty="0">
              <a:solidFill>
                <a:prstClr val="black"/>
              </a:solidFill>
              <a:latin typeface="Arial"/>
              <a:ea typeface="微软雅黑"/>
              <a:sym typeface="Arial"/>
            </a:endParaRPr>
          </a:p>
        </p:txBody>
      </p:sp>
      <p:grpSp>
        <p:nvGrpSpPr>
          <p:cNvPr id="35" name="组合 34"/>
          <p:cNvGrpSpPr/>
          <p:nvPr/>
        </p:nvGrpSpPr>
        <p:grpSpPr>
          <a:xfrm>
            <a:off x="4727697" y="1801454"/>
            <a:ext cx="4896544" cy="790879"/>
            <a:chOff x="4727054" y="4386058"/>
            <a:chExt cx="4896544" cy="790879"/>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2</a:t>
              </a:r>
              <a:endParaRPr lang="zh-CN" altLang="en-US" dirty="0">
                <a:latin typeface="Arial"/>
                <a:ea typeface="微软雅黑"/>
                <a:sym typeface="Arial"/>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31" name="TextBox 30"/>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研究现状</a:t>
              </a:r>
            </a:p>
          </p:txBody>
        </p:sp>
        <p:sp>
          <p:nvSpPr>
            <p:cNvPr id="32" name="TextBox 31"/>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8" name="组合 37">
            <a:extLst>
              <a:ext uri="{FF2B5EF4-FFF2-40B4-BE49-F238E27FC236}">
                <a16:creationId xmlns:a16="http://schemas.microsoft.com/office/drawing/2014/main" id="{3CAD1D57-A211-44D8-892B-97DAE6828F5A}"/>
              </a:ext>
            </a:extLst>
          </p:cNvPr>
          <p:cNvGrpSpPr/>
          <p:nvPr/>
        </p:nvGrpSpPr>
        <p:grpSpPr>
          <a:xfrm>
            <a:off x="4720276" y="2786609"/>
            <a:ext cx="4896544" cy="811128"/>
            <a:chOff x="4727054" y="4365809"/>
            <a:chExt cx="4896544" cy="811128"/>
          </a:xfrm>
        </p:grpSpPr>
        <p:sp>
          <p:nvSpPr>
            <p:cNvPr id="41" name="TextBox 26">
              <a:extLst>
                <a:ext uri="{FF2B5EF4-FFF2-40B4-BE49-F238E27FC236}">
                  <a16:creationId xmlns:a16="http://schemas.microsoft.com/office/drawing/2014/main" id="{A9FBF5A1-7233-4BFB-BE52-3C7EBE48845D}"/>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3</a:t>
              </a:r>
              <a:endParaRPr lang="zh-CN" altLang="en-US" dirty="0">
                <a:latin typeface="Arial"/>
                <a:ea typeface="微软雅黑"/>
                <a:sym typeface="Arial"/>
              </a:endParaRPr>
            </a:p>
          </p:txBody>
        </p:sp>
        <p:grpSp>
          <p:nvGrpSpPr>
            <p:cNvPr id="42" name="组合 41">
              <a:extLst>
                <a:ext uri="{FF2B5EF4-FFF2-40B4-BE49-F238E27FC236}">
                  <a16:creationId xmlns:a16="http://schemas.microsoft.com/office/drawing/2014/main" id="{AED21585-49C2-4A11-81D6-133F3A8BB37F}"/>
                </a:ext>
              </a:extLst>
            </p:cNvPr>
            <p:cNvGrpSpPr/>
            <p:nvPr/>
          </p:nvGrpSpPr>
          <p:grpSpPr>
            <a:xfrm>
              <a:off x="4727054" y="4413802"/>
              <a:ext cx="504056" cy="488790"/>
              <a:chOff x="4727054" y="1768670"/>
              <a:chExt cx="504056" cy="488790"/>
            </a:xfrm>
          </p:grpSpPr>
          <p:sp>
            <p:nvSpPr>
              <p:cNvPr id="45" name="左中括号 44">
                <a:extLst>
                  <a:ext uri="{FF2B5EF4-FFF2-40B4-BE49-F238E27FC236}">
                    <a16:creationId xmlns:a16="http://schemas.microsoft.com/office/drawing/2014/main" id="{5FE9DE43-67AD-4B15-A321-B16285C428D9}"/>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46" name="左中括号 45">
                <a:extLst>
                  <a:ext uri="{FF2B5EF4-FFF2-40B4-BE49-F238E27FC236}">
                    <a16:creationId xmlns:a16="http://schemas.microsoft.com/office/drawing/2014/main" id="{9F6869D8-3057-433C-8E1E-26C51425B79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43" name="TextBox 30">
              <a:extLst>
                <a:ext uri="{FF2B5EF4-FFF2-40B4-BE49-F238E27FC236}">
                  <a16:creationId xmlns:a16="http://schemas.microsoft.com/office/drawing/2014/main" id="{B0330DDB-0C00-4A43-9F13-06FDADEF338B}"/>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研究内容</a:t>
              </a:r>
            </a:p>
          </p:txBody>
        </p:sp>
        <p:sp>
          <p:nvSpPr>
            <p:cNvPr id="44" name="TextBox 31">
              <a:extLst>
                <a:ext uri="{FF2B5EF4-FFF2-40B4-BE49-F238E27FC236}">
                  <a16:creationId xmlns:a16="http://schemas.microsoft.com/office/drawing/2014/main" id="{8FCFD9E8-EFAB-4A50-8358-BEFA510199EB}"/>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48" name="组合 47">
            <a:extLst>
              <a:ext uri="{FF2B5EF4-FFF2-40B4-BE49-F238E27FC236}">
                <a16:creationId xmlns:a16="http://schemas.microsoft.com/office/drawing/2014/main" id="{A73B2483-6F40-4A9D-8481-B6D29AD935CC}"/>
              </a:ext>
            </a:extLst>
          </p:cNvPr>
          <p:cNvGrpSpPr/>
          <p:nvPr/>
        </p:nvGrpSpPr>
        <p:grpSpPr>
          <a:xfrm>
            <a:off x="4735226" y="4955968"/>
            <a:ext cx="6712552" cy="763135"/>
            <a:chOff x="4727054" y="4413802"/>
            <a:chExt cx="6712552" cy="763135"/>
          </a:xfrm>
        </p:grpSpPr>
        <p:sp>
          <p:nvSpPr>
            <p:cNvPr id="49" name="TextBox 26">
              <a:extLst>
                <a:ext uri="{FF2B5EF4-FFF2-40B4-BE49-F238E27FC236}">
                  <a16:creationId xmlns:a16="http://schemas.microsoft.com/office/drawing/2014/main" id="{D03D8BEA-8553-4407-9EAC-BB1DB19BC01C}"/>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5</a:t>
              </a:r>
              <a:endParaRPr lang="zh-CN" altLang="en-US" dirty="0">
                <a:latin typeface="Arial"/>
                <a:ea typeface="微软雅黑"/>
                <a:sym typeface="Arial"/>
              </a:endParaRPr>
            </a:p>
          </p:txBody>
        </p:sp>
        <p:grpSp>
          <p:nvGrpSpPr>
            <p:cNvPr id="50" name="组合 49">
              <a:extLst>
                <a:ext uri="{FF2B5EF4-FFF2-40B4-BE49-F238E27FC236}">
                  <a16:creationId xmlns:a16="http://schemas.microsoft.com/office/drawing/2014/main" id="{0FDEFA82-0FAA-410D-8499-2039A1B3EB1B}"/>
                </a:ext>
              </a:extLst>
            </p:cNvPr>
            <p:cNvGrpSpPr/>
            <p:nvPr/>
          </p:nvGrpSpPr>
          <p:grpSpPr>
            <a:xfrm>
              <a:off x="4727054" y="4413802"/>
              <a:ext cx="504056" cy="488790"/>
              <a:chOff x="4727054" y="1768670"/>
              <a:chExt cx="504056" cy="488790"/>
            </a:xfrm>
          </p:grpSpPr>
          <p:sp>
            <p:nvSpPr>
              <p:cNvPr id="53" name="左中括号 52">
                <a:extLst>
                  <a:ext uri="{FF2B5EF4-FFF2-40B4-BE49-F238E27FC236}">
                    <a16:creationId xmlns:a16="http://schemas.microsoft.com/office/drawing/2014/main" id="{52CFAEEB-31B4-4363-9F93-7B09E5AD75E5}"/>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54" name="左中括号 53">
                <a:extLst>
                  <a:ext uri="{FF2B5EF4-FFF2-40B4-BE49-F238E27FC236}">
                    <a16:creationId xmlns:a16="http://schemas.microsoft.com/office/drawing/2014/main" id="{4704BAF2-017C-40F2-B12B-92AA5A02C66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1" name="TextBox 30">
              <a:extLst>
                <a:ext uri="{FF2B5EF4-FFF2-40B4-BE49-F238E27FC236}">
                  <a16:creationId xmlns:a16="http://schemas.microsoft.com/office/drawing/2014/main" id="{CDDE207E-953D-42D9-A8BA-9B549EAAD60E}"/>
                </a:ext>
              </a:extLst>
            </p:cNvPr>
            <p:cNvSpPr txBox="1"/>
            <p:nvPr/>
          </p:nvSpPr>
          <p:spPr>
            <a:xfrm>
              <a:off x="5375125" y="4417948"/>
              <a:ext cx="6064481" cy="584775"/>
            </a:xfrm>
            <a:prstGeom prst="rect">
              <a:avLst/>
            </a:prstGeom>
            <a:noFill/>
          </p:spPr>
          <p:txBody>
            <a:bodyPr wrap="square" rtlCol="0">
              <a:spAutoFit/>
            </a:bodyPr>
            <a:lstStyle/>
            <a:p>
              <a:endParaRPr lang="zh-CN" altLang="en-US" sz="3200" b="1" dirty="0">
                <a:latin typeface="Arial"/>
                <a:ea typeface="微软雅黑"/>
                <a:sym typeface="Arial"/>
              </a:endParaRPr>
            </a:p>
          </p:txBody>
        </p:sp>
        <p:sp>
          <p:nvSpPr>
            <p:cNvPr id="52" name="TextBox 31">
              <a:extLst>
                <a:ext uri="{FF2B5EF4-FFF2-40B4-BE49-F238E27FC236}">
                  <a16:creationId xmlns:a16="http://schemas.microsoft.com/office/drawing/2014/main" id="{3A2FA924-0B72-4752-89FF-90B145EFDF23}"/>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
        <p:nvSpPr>
          <p:cNvPr id="10" name="矩形 9">
            <a:extLst>
              <a:ext uri="{FF2B5EF4-FFF2-40B4-BE49-F238E27FC236}">
                <a16:creationId xmlns:a16="http://schemas.microsoft.com/office/drawing/2014/main" id="{BC17A8F2-934F-4C6B-87D7-2137D74E3007}"/>
              </a:ext>
            </a:extLst>
          </p:cNvPr>
          <p:cNvSpPr/>
          <p:nvPr/>
        </p:nvSpPr>
        <p:spPr>
          <a:xfrm>
            <a:off x="5373767" y="4905450"/>
            <a:ext cx="3877985" cy="584775"/>
          </a:xfrm>
          <a:prstGeom prst="rect">
            <a:avLst/>
          </a:prstGeom>
        </p:spPr>
        <p:txBody>
          <a:bodyPr wrap="none">
            <a:spAutoFit/>
          </a:bodyPr>
          <a:lstStyle/>
          <a:p>
            <a:r>
              <a:rPr lang="zh-CN" altLang="en-US" sz="3200" b="1" dirty="0">
                <a:latin typeface="Arial"/>
                <a:ea typeface="微软雅黑"/>
                <a:sym typeface="Arial"/>
              </a:rPr>
              <a:t>目前进展与研究计划</a:t>
            </a:r>
          </a:p>
        </p:txBody>
      </p:sp>
      <p:grpSp>
        <p:nvGrpSpPr>
          <p:cNvPr id="55" name="组合 54">
            <a:extLst>
              <a:ext uri="{FF2B5EF4-FFF2-40B4-BE49-F238E27FC236}">
                <a16:creationId xmlns:a16="http://schemas.microsoft.com/office/drawing/2014/main" id="{01FA9C9A-D350-491B-8D93-87C10D11B8AA}"/>
              </a:ext>
            </a:extLst>
          </p:cNvPr>
          <p:cNvGrpSpPr/>
          <p:nvPr/>
        </p:nvGrpSpPr>
        <p:grpSpPr>
          <a:xfrm>
            <a:off x="4720276" y="3841939"/>
            <a:ext cx="4896544" cy="793550"/>
            <a:chOff x="4727054" y="1719091"/>
            <a:chExt cx="4896544" cy="793550"/>
          </a:xfrm>
        </p:grpSpPr>
        <p:sp>
          <p:nvSpPr>
            <p:cNvPr id="56" name="TextBox 12">
              <a:extLst>
                <a:ext uri="{FF2B5EF4-FFF2-40B4-BE49-F238E27FC236}">
                  <a16:creationId xmlns:a16="http://schemas.microsoft.com/office/drawing/2014/main" id="{CB76E559-6999-43B5-94D2-B7B15FEA3241}"/>
                </a:ext>
              </a:extLst>
            </p:cNvPr>
            <p:cNvSpPr txBox="1"/>
            <p:nvPr/>
          </p:nvSpPr>
          <p:spPr>
            <a:xfrm>
              <a:off x="4822629" y="1828399"/>
              <a:ext cx="312906" cy="369332"/>
            </a:xfrm>
            <a:prstGeom prst="rect">
              <a:avLst/>
            </a:prstGeom>
            <a:noFill/>
          </p:spPr>
          <p:txBody>
            <a:bodyPr wrap="none" rtlCol="0">
              <a:spAutoFit/>
            </a:bodyPr>
            <a:lstStyle/>
            <a:p>
              <a:r>
                <a:rPr lang="en-US" altLang="zh-CN" dirty="0">
                  <a:solidFill>
                    <a:srgbClr val="FF0000"/>
                  </a:solidFill>
                  <a:latin typeface="Arial"/>
                  <a:ea typeface="微软雅黑"/>
                  <a:sym typeface="Arial"/>
                </a:rPr>
                <a:t>4</a:t>
              </a:r>
              <a:endParaRPr lang="zh-CN" altLang="en-US" dirty="0">
                <a:solidFill>
                  <a:srgbClr val="FF0000"/>
                </a:solidFill>
                <a:latin typeface="Arial"/>
                <a:ea typeface="微软雅黑"/>
                <a:sym typeface="Arial"/>
              </a:endParaRPr>
            </a:p>
          </p:txBody>
        </p:sp>
        <p:grpSp>
          <p:nvGrpSpPr>
            <p:cNvPr id="57" name="组合 56">
              <a:extLst>
                <a:ext uri="{FF2B5EF4-FFF2-40B4-BE49-F238E27FC236}">
                  <a16:creationId xmlns:a16="http://schemas.microsoft.com/office/drawing/2014/main" id="{7EF9E4C2-8CB4-40F8-BD95-2AF1F7020092}"/>
                </a:ext>
              </a:extLst>
            </p:cNvPr>
            <p:cNvGrpSpPr/>
            <p:nvPr/>
          </p:nvGrpSpPr>
          <p:grpSpPr>
            <a:xfrm>
              <a:off x="4727054" y="1768670"/>
              <a:ext cx="504056" cy="488790"/>
              <a:chOff x="4727054" y="1768670"/>
              <a:chExt cx="504056" cy="488790"/>
            </a:xfrm>
          </p:grpSpPr>
          <p:sp>
            <p:nvSpPr>
              <p:cNvPr id="60" name="左中括号 59">
                <a:extLst>
                  <a:ext uri="{FF2B5EF4-FFF2-40B4-BE49-F238E27FC236}">
                    <a16:creationId xmlns:a16="http://schemas.microsoft.com/office/drawing/2014/main" id="{45E38E66-51F4-47C3-B6BA-0E025708C9C7}"/>
                  </a:ext>
                </a:extLst>
              </p:cNvPr>
              <p:cNvSpPr/>
              <p:nvPr/>
            </p:nvSpPr>
            <p:spPr>
              <a:xfrm>
                <a:off x="472705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1" name="左中括号 60">
                <a:extLst>
                  <a:ext uri="{FF2B5EF4-FFF2-40B4-BE49-F238E27FC236}">
                    <a16:creationId xmlns:a16="http://schemas.microsoft.com/office/drawing/2014/main" id="{7EBAEB8E-26DE-4143-B595-37D288D18FCC}"/>
                  </a:ext>
                </a:extLst>
              </p:cNvPr>
              <p:cNvSpPr/>
              <p:nvPr/>
            </p:nvSpPr>
            <p:spPr>
              <a:xfrm flipH="1">
                <a:off x="508709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8" name="TextBox 15">
              <a:extLst>
                <a:ext uri="{FF2B5EF4-FFF2-40B4-BE49-F238E27FC236}">
                  <a16:creationId xmlns:a16="http://schemas.microsoft.com/office/drawing/2014/main" id="{22A38636-9B16-4D9A-B607-C4C28C6AF2CA}"/>
                </a:ext>
              </a:extLst>
            </p:cNvPr>
            <p:cNvSpPr txBox="1"/>
            <p:nvPr/>
          </p:nvSpPr>
          <p:spPr>
            <a:xfrm>
              <a:off x="5375126" y="1719091"/>
              <a:ext cx="1826141" cy="584775"/>
            </a:xfrm>
            <a:prstGeom prst="rect">
              <a:avLst/>
            </a:prstGeom>
            <a:noFill/>
          </p:spPr>
          <p:txBody>
            <a:bodyPr wrap="none" rtlCol="0">
              <a:spAutoFit/>
            </a:bodyPr>
            <a:lstStyle/>
            <a:p>
              <a:r>
                <a:rPr lang="zh-CN" altLang="en-US" sz="3200" b="1" dirty="0">
                  <a:solidFill>
                    <a:srgbClr val="FF0000"/>
                  </a:solidFill>
                  <a:latin typeface="Arial"/>
                  <a:ea typeface="微软雅黑"/>
                  <a:sym typeface="Arial"/>
                </a:rPr>
                <a:t>研究方案</a:t>
              </a:r>
            </a:p>
          </p:txBody>
        </p:sp>
        <p:sp>
          <p:nvSpPr>
            <p:cNvPr id="59" name="TextBox 16">
              <a:extLst>
                <a:ext uri="{FF2B5EF4-FFF2-40B4-BE49-F238E27FC236}">
                  <a16:creationId xmlns:a16="http://schemas.microsoft.com/office/drawing/2014/main" id="{D313EA06-4FDA-4E86-ACFD-C47C8A790379}"/>
                </a:ext>
              </a:extLst>
            </p:cNvPr>
            <p:cNvSpPr txBox="1"/>
            <p:nvPr/>
          </p:nvSpPr>
          <p:spPr>
            <a:xfrm>
              <a:off x="5447134" y="2204864"/>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62" name="组合 61">
            <a:extLst>
              <a:ext uri="{FF2B5EF4-FFF2-40B4-BE49-F238E27FC236}">
                <a16:creationId xmlns:a16="http://schemas.microsoft.com/office/drawing/2014/main" id="{03C78DD5-A1AB-4517-B4BA-EE0CDD6CB6C4}"/>
              </a:ext>
            </a:extLst>
          </p:cNvPr>
          <p:cNvGrpSpPr/>
          <p:nvPr/>
        </p:nvGrpSpPr>
        <p:grpSpPr>
          <a:xfrm>
            <a:off x="4727697" y="751003"/>
            <a:ext cx="4896544" cy="790879"/>
            <a:chOff x="4727054" y="4386058"/>
            <a:chExt cx="4896544" cy="790879"/>
          </a:xfrm>
        </p:grpSpPr>
        <p:sp>
          <p:nvSpPr>
            <p:cNvPr id="63" name="TextBox 26">
              <a:extLst>
                <a:ext uri="{FF2B5EF4-FFF2-40B4-BE49-F238E27FC236}">
                  <a16:creationId xmlns:a16="http://schemas.microsoft.com/office/drawing/2014/main" id="{4D1FB382-6F80-43FC-B0FB-6ECA9272E15E}"/>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1</a:t>
              </a:r>
              <a:endParaRPr lang="zh-CN" altLang="en-US" dirty="0">
                <a:latin typeface="Arial"/>
                <a:ea typeface="微软雅黑"/>
                <a:sym typeface="Arial"/>
              </a:endParaRPr>
            </a:p>
          </p:txBody>
        </p:sp>
        <p:grpSp>
          <p:nvGrpSpPr>
            <p:cNvPr id="64" name="组合 63">
              <a:extLst>
                <a:ext uri="{FF2B5EF4-FFF2-40B4-BE49-F238E27FC236}">
                  <a16:creationId xmlns:a16="http://schemas.microsoft.com/office/drawing/2014/main" id="{24C3D771-B922-4F0A-8AC6-50655AFBD6B6}"/>
                </a:ext>
              </a:extLst>
            </p:cNvPr>
            <p:cNvGrpSpPr/>
            <p:nvPr/>
          </p:nvGrpSpPr>
          <p:grpSpPr>
            <a:xfrm>
              <a:off x="4727054" y="4413802"/>
              <a:ext cx="504056" cy="488790"/>
              <a:chOff x="4727054" y="1768670"/>
              <a:chExt cx="504056" cy="488790"/>
            </a:xfrm>
          </p:grpSpPr>
          <p:sp>
            <p:nvSpPr>
              <p:cNvPr id="67" name="左中括号 66">
                <a:extLst>
                  <a:ext uri="{FF2B5EF4-FFF2-40B4-BE49-F238E27FC236}">
                    <a16:creationId xmlns:a16="http://schemas.microsoft.com/office/drawing/2014/main" id="{3E486043-5796-4C73-9AC9-E00BB3DAE1A1}"/>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8" name="左中括号 67">
                <a:extLst>
                  <a:ext uri="{FF2B5EF4-FFF2-40B4-BE49-F238E27FC236}">
                    <a16:creationId xmlns:a16="http://schemas.microsoft.com/office/drawing/2014/main" id="{4B935B8B-D675-4961-93D0-7590D218AA57}"/>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65" name="TextBox 30">
              <a:extLst>
                <a:ext uri="{FF2B5EF4-FFF2-40B4-BE49-F238E27FC236}">
                  <a16:creationId xmlns:a16="http://schemas.microsoft.com/office/drawing/2014/main" id="{4E0FB5F7-B03F-46BC-AAE9-C6EC066F1321}"/>
                </a:ext>
              </a:extLst>
            </p:cNvPr>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研究背景</a:t>
              </a:r>
            </a:p>
          </p:txBody>
        </p:sp>
        <p:sp>
          <p:nvSpPr>
            <p:cNvPr id="66" name="TextBox 31">
              <a:extLst>
                <a:ext uri="{FF2B5EF4-FFF2-40B4-BE49-F238E27FC236}">
                  <a16:creationId xmlns:a16="http://schemas.microsoft.com/office/drawing/2014/main" id="{D4484EE4-C2B5-47A5-9848-F30C6E11DC9C}"/>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Tree>
    <p:extLst>
      <p:ext uri="{BB962C8B-B14F-4D97-AF65-F5344CB8AC3E}">
        <p14:creationId xmlns:p14="http://schemas.microsoft.com/office/powerpoint/2010/main" val="280666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42927" y="657203"/>
            <a:ext cx="10697934" cy="707886"/>
          </a:xfrm>
          <a:prstGeom prst="rect">
            <a:avLst/>
          </a:prstGeom>
        </p:spPr>
        <p:txBody>
          <a:bodyPr wrap="square">
            <a:spAutoFit/>
          </a:bodyPr>
          <a:lstStyle/>
          <a:p>
            <a:r>
              <a:rPr lang="en-US" altLang="zh-CN" sz="4000" b="1" dirty="0">
                <a:latin typeface="Arial"/>
                <a:ea typeface="微软雅黑"/>
                <a:sym typeface="Arial"/>
              </a:rPr>
              <a:t>1.</a:t>
            </a:r>
            <a:r>
              <a:rPr lang="zh-CN" altLang="en-US" sz="4000" b="1" dirty="0">
                <a:latin typeface="Arial"/>
                <a:ea typeface="微软雅黑"/>
                <a:sym typeface="Arial"/>
              </a:rPr>
              <a:t> 基于</a:t>
            </a:r>
            <a:r>
              <a:rPr lang="en-US" altLang="zh-CN" sz="4000" b="1" dirty="0">
                <a:latin typeface="Arial"/>
                <a:ea typeface="微软雅黑"/>
                <a:sym typeface="Arial"/>
              </a:rPr>
              <a:t>Crossing</a:t>
            </a:r>
            <a:r>
              <a:rPr lang="zh-CN" altLang="en-US" sz="4000" b="1" dirty="0">
                <a:latin typeface="Arial"/>
                <a:ea typeface="微软雅黑"/>
                <a:sym typeface="Arial"/>
              </a:rPr>
              <a:t>的非遮挡目标的获取</a:t>
            </a:r>
          </a:p>
        </p:txBody>
      </p:sp>
      <p:pic>
        <p:nvPicPr>
          <p:cNvPr id="7" name="图片 6">
            <a:extLst>
              <a:ext uri="{FF2B5EF4-FFF2-40B4-BE49-F238E27FC236}">
                <a16:creationId xmlns:a16="http://schemas.microsoft.com/office/drawing/2014/main" id="{E38573B9-B838-47EA-98E8-DBB68C3008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51" y="2141845"/>
            <a:ext cx="5326643" cy="2996237"/>
          </a:xfrm>
          <a:prstGeom prst="rect">
            <a:avLst/>
          </a:prstGeom>
        </p:spPr>
      </p:pic>
      <p:pic>
        <p:nvPicPr>
          <p:cNvPr id="9" name="图片 8">
            <a:extLst>
              <a:ext uri="{FF2B5EF4-FFF2-40B4-BE49-F238E27FC236}">
                <a16:creationId xmlns:a16="http://schemas.microsoft.com/office/drawing/2014/main" id="{1D994CBC-6102-4637-8311-F1A958DEB6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0732" y="2141845"/>
            <a:ext cx="4492109" cy="2996237"/>
          </a:xfrm>
          <a:prstGeom prst="rect">
            <a:avLst/>
          </a:prstGeom>
        </p:spPr>
      </p:pic>
      <p:sp>
        <p:nvSpPr>
          <p:cNvPr id="10" name="文本框 9">
            <a:extLst>
              <a:ext uri="{FF2B5EF4-FFF2-40B4-BE49-F238E27FC236}">
                <a16:creationId xmlns:a16="http://schemas.microsoft.com/office/drawing/2014/main" id="{5E882645-80B2-49FA-B4AE-4B2BC3A4D7A2}"/>
              </a:ext>
            </a:extLst>
          </p:cNvPr>
          <p:cNvSpPr txBox="1"/>
          <p:nvPr/>
        </p:nvSpPr>
        <p:spPr>
          <a:xfrm>
            <a:off x="2345115" y="5477522"/>
            <a:ext cx="154471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2D</a:t>
            </a:r>
            <a:r>
              <a:rPr lang="zh-CN" altLang="en-US" dirty="0">
                <a:latin typeface="微软雅黑" panose="020B0503020204020204" pitchFamily="34" charset="-122"/>
                <a:ea typeface="微软雅黑" panose="020B0503020204020204" pitchFamily="34" charset="-122"/>
              </a:rPr>
              <a:t>菜单交互</a:t>
            </a:r>
          </a:p>
        </p:txBody>
      </p:sp>
      <p:sp>
        <p:nvSpPr>
          <p:cNvPr id="11" name="文本框 10">
            <a:extLst>
              <a:ext uri="{FF2B5EF4-FFF2-40B4-BE49-F238E27FC236}">
                <a16:creationId xmlns:a16="http://schemas.microsoft.com/office/drawing/2014/main" id="{89223A96-4AFE-4DEB-B9FD-49DE735E2178}"/>
              </a:ext>
            </a:extLst>
          </p:cNvPr>
          <p:cNvSpPr txBox="1"/>
          <p:nvPr/>
        </p:nvSpPr>
        <p:spPr>
          <a:xfrm>
            <a:off x="7927759" y="5477522"/>
            <a:ext cx="193533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物体交互</a:t>
            </a:r>
          </a:p>
        </p:txBody>
      </p:sp>
    </p:spTree>
    <p:extLst>
      <p:ext uri="{BB962C8B-B14F-4D97-AF65-F5344CB8AC3E}">
        <p14:creationId xmlns:p14="http://schemas.microsoft.com/office/powerpoint/2010/main" val="15032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271463" y="3184806"/>
            <a:ext cx="9793088" cy="960776"/>
          </a:xfrm>
          <a:prstGeom prst="rect">
            <a:avLst/>
          </a:prstGeom>
          <a:noFill/>
        </p:spPr>
        <p:txBody>
          <a:bodyPr wrap="square" rtlCol="0">
            <a:spAutoFit/>
          </a:bodyPr>
          <a:lstStyle/>
          <a:p>
            <a:pPr>
              <a:lnSpc>
                <a:spcPct val="150000"/>
              </a:lnSpc>
            </a:pPr>
            <a:r>
              <a:rPr lang="zh-CN" altLang="zh-CN" sz="2000" spc="300" dirty="0">
                <a:latin typeface="Arial"/>
                <a:ea typeface="微软雅黑"/>
                <a:cs typeface="Open Sans" pitchFamily="34" charset="0"/>
              </a:rPr>
              <a:t>参与者执行了</a:t>
            </a:r>
            <a:r>
              <a:rPr lang="zh-CN" altLang="en-US" sz="2000" spc="300" dirty="0">
                <a:latin typeface="Arial"/>
                <a:ea typeface="微软雅黑"/>
                <a:cs typeface="Open Sans" pitchFamily="34" charset="0"/>
              </a:rPr>
              <a:t>五</a:t>
            </a:r>
            <a:r>
              <a:rPr lang="zh-CN" altLang="zh-CN" sz="2000" spc="300" dirty="0">
                <a:latin typeface="Arial"/>
                <a:ea typeface="微软雅黑"/>
                <a:cs typeface="Open Sans" pitchFamily="34" charset="0"/>
              </a:rPr>
              <a:t>项不同的任务，包括</a:t>
            </a:r>
            <a:r>
              <a:rPr lang="zh-CN" altLang="en-US" sz="2000" spc="300" dirty="0">
                <a:latin typeface="Arial"/>
                <a:ea typeface="微软雅黑"/>
                <a:cs typeface="Open Sans" pitchFamily="34" charset="0"/>
              </a:rPr>
              <a:t>一个</a:t>
            </a:r>
            <a:r>
              <a:rPr lang="zh-CN" altLang="zh-CN" sz="2000" spc="300" dirty="0">
                <a:latin typeface="Arial"/>
                <a:ea typeface="微软雅黑"/>
                <a:cs typeface="Open Sans" pitchFamily="34" charset="0"/>
              </a:rPr>
              <a:t>点击任务和</a:t>
            </a:r>
            <a:r>
              <a:rPr lang="zh-CN" altLang="en-US" sz="2000" spc="300" dirty="0">
                <a:latin typeface="Arial"/>
                <a:ea typeface="微软雅黑"/>
                <a:cs typeface="Open Sans" pitchFamily="34" charset="0"/>
              </a:rPr>
              <a:t>四个穿过</a:t>
            </a:r>
            <a:r>
              <a:rPr lang="zh-CN" altLang="zh-CN" sz="2000" spc="300" dirty="0">
                <a:latin typeface="Arial"/>
                <a:ea typeface="微软雅黑"/>
                <a:cs typeface="Open Sans" pitchFamily="34" charset="0"/>
              </a:rPr>
              <a:t>任务</a:t>
            </a:r>
            <a:r>
              <a:rPr lang="zh-CN" altLang="en-US" sz="2000" spc="300" dirty="0">
                <a:latin typeface="Arial"/>
                <a:ea typeface="微软雅黑"/>
                <a:cs typeface="Open Sans" pitchFamily="34" charset="0"/>
              </a:rPr>
              <a:t>。</a:t>
            </a:r>
            <a:r>
              <a:rPr lang="zh-CN" altLang="zh-CN" sz="2000" spc="300" dirty="0">
                <a:latin typeface="Arial"/>
                <a:ea typeface="微软雅黑"/>
                <a:cs typeface="Open Sans" pitchFamily="34" charset="0"/>
              </a:rPr>
              <a:t>四个穿过任务因约束方向（共线</a:t>
            </a:r>
            <a:r>
              <a:rPr lang="en-US" altLang="zh-CN" sz="2000" spc="300" dirty="0">
                <a:latin typeface="Arial"/>
                <a:ea typeface="微软雅黑"/>
                <a:cs typeface="Open Sans" pitchFamily="34" charset="0"/>
              </a:rPr>
              <a:t>/</a:t>
            </a:r>
            <a:r>
              <a:rPr lang="zh-CN" altLang="zh-CN" sz="2000" spc="300" dirty="0">
                <a:latin typeface="Arial"/>
                <a:ea typeface="微软雅黑"/>
                <a:cs typeface="Open Sans" pitchFamily="34" charset="0"/>
              </a:rPr>
              <a:t>正交）和动作的性质（离散</a:t>
            </a:r>
            <a:r>
              <a:rPr lang="en-US" altLang="zh-CN" sz="2000" spc="300" dirty="0">
                <a:latin typeface="Arial"/>
                <a:ea typeface="微软雅黑"/>
                <a:cs typeface="Open Sans" pitchFamily="34" charset="0"/>
              </a:rPr>
              <a:t>/</a:t>
            </a:r>
            <a:r>
              <a:rPr lang="zh-CN" altLang="zh-CN" sz="2000" spc="300" dirty="0">
                <a:latin typeface="Arial"/>
                <a:ea typeface="微软雅黑"/>
                <a:cs typeface="Open Sans" pitchFamily="34" charset="0"/>
              </a:rPr>
              <a:t>连续）而不同</a:t>
            </a:r>
            <a:r>
              <a:rPr lang="zh-CN" altLang="en-US" sz="2000" spc="300" dirty="0">
                <a:latin typeface="Arial"/>
                <a:ea typeface="微软雅黑"/>
                <a:cs typeface="Open Sans" pitchFamily="34" charset="0"/>
              </a:rPr>
              <a:t>。</a:t>
            </a:r>
            <a:endParaRPr lang="en-US" altLang="zh-CN" sz="2000" spc="300" dirty="0">
              <a:solidFill>
                <a:schemeClr val="bg1"/>
              </a:solidFill>
              <a:latin typeface="Arial"/>
              <a:ea typeface="微软雅黑"/>
              <a:cs typeface="Open Sans" pitchFamily="34" charset="0"/>
            </a:endParaRPr>
          </a:p>
        </p:txBody>
      </p:sp>
      <p:sp>
        <p:nvSpPr>
          <p:cNvPr id="7" name="矩形 6">
            <a:extLst>
              <a:ext uri="{FF2B5EF4-FFF2-40B4-BE49-F238E27FC236}">
                <a16:creationId xmlns:a16="http://schemas.microsoft.com/office/drawing/2014/main" id="{E0953F87-5871-4A8C-997E-C5A461A868C2}"/>
              </a:ext>
            </a:extLst>
          </p:cNvPr>
          <p:cNvSpPr/>
          <p:nvPr/>
        </p:nvSpPr>
        <p:spPr>
          <a:xfrm>
            <a:off x="338355" y="594984"/>
            <a:ext cx="1866217" cy="707886"/>
          </a:xfrm>
          <a:prstGeom prst="rect">
            <a:avLst/>
          </a:prstGeom>
        </p:spPr>
        <p:txBody>
          <a:bodyPr wrap="none">
            <a:spAutoFit/>
          </a:bodyPr>
          <a:lstStyle/>
          <a:p>
            <a:r>
              <a:rPr lang="en-US" altLang="zh-CN" sz="4000" dirty="0">
                <a:latin typeface="Arial"/>
                <a:ea typeface="微软雅黑"/>
                <a:sym typeface="Arial"/>
              </a:rPr>
              <a:t>3D</a:t>
            </a:r>
            <a:r>
              <a:rPr lang="zh-CN" altLang="en-US" sz="4000" dirty="0">
                <a:latin typeface="Arial"/>
                <a:ea typeface="微软雅黑"/>
                <a:sym typeface="Arial"/>
              </a:rPr>
              <a:t>实验</a:t>
            </a:r>
            <a:endParaRPr lang="zh-CN" altLang="en-US" sz="4000" dirty="0"/>
          </a:p>
        </p:txBody>
      </p:sp>
      <p:pic>
        <p:nvPicPr>
          <p:cNvPr id="8" name="图片 7">
            <a:extLst>
              <a:ext uri="{FF2B5EF4-FFF2-40B4-BE49-F238E27FC236}">
                <a16:creationId xmlns:a16="http://schemas.microsoft.com/office/drawing/2014/main" id="{806D1328-050D-4B3E-B5D3-61A08ABAD77A}"/>
              </a:ext>
            </a:extLst>
          </p:cNvPr>
          <p:cNvPicPr>
            <a:picLocks noChangeAspect="1"/>
          </p:cNvPicPr>
          <p:nvPr/>
        </p:nvPicPr>
        <p:blipFill>
          <a:blip r:embed="rId3" cstate="print"/>
          <a:stretch>
            <a:fillRect/>
          </a:stretch>
        </p:blipFill>
        <p:spPr>
          <a:xfrm>
            <a:off x="-1586" y="1302870"/>
            <a:ext cx="12192000" cy="1950466"/>
          </a:xfrm>
          <a:prstGeom prst="rect">
            <a:avLst/>
          </a:prstGeom>
        </p:spPr>
      </p:pic>
      <p:sp>
        <p:nvSpPr>
          <p:cNvPr id="11" name="文本框 10">
            <a:extLst>
              <a:ext uri="{FF2B5EF4-FFF2-40B4-BE49-F238E27FC236}">
                <a16:creationId xmlns:a16="http://schemas.microsoft.com/office/drawing/2014/main" id="{EEAEEDC3-34D9-47A7-B792-393648B35546}"/>
              </a:ext>
            </a:extLst>
          </p:cNvPr>
          <p:cNvSpPr txBox="1"/>
          <p:nvPr/>
        </p:nvSpPr>
        <p:spPr>
          <a:xfrm>
            <a:off x="1343808" y="5116501"/>
            <a:ext cx="6809172" cy="499624"/>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D</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：两个目标间的距离</a:t>
            </a:r>
            <a:endPar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3" name="矩形 12">
            <a:extLst>
              <a:ext uri="{FF2B5EF4-FFF2-40B4-BE49-F238E27FC236}">
                <a16:creationId xmlns:a16="http://schemas.microsoft.com/office/drawing/2014/main" id="{FA9766D3-C392-474B-A239-B821A223D18F}"/>
              </a:ext>
            </a:extLst>
          </p:cNvPr>
          <p:cNvSpPr/>
          <p:nvPr/>
        </p:nvSpPr>
        <p:spPr>
          <a:xfrm>
            <a:off x="1355596" y="5620728"/>
            <a:ext cx="2754280" cy="499624"/>
          </a:xfrm>
          <a:prstGeom prst="rect">
            <a:avLst/>
          </a:prstGeom>
        </p:spPr>
        <p:txBody>
          <a:bodyPr wrap="none">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W</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：目标的宽（直径）</a:t>
            </a:r>
            <a:endPar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4" name="TextBox 45">
            <a:extLst>
              <a:ext uri="{FF2B5EF4-FFF2-40B4-BE49-F238E27FC236}">
                <a16:creationId xmlns:a16="http://schemas.microsoft.com/office/drawing/2014/main" id="{EDD63E7A-F36A-43C6-BA82-D956B60B443B}"/>
              </a:ext>
            </a:extLst>
          </p:cNvPr>
          <p:cNvSpPr txBox="1"/>
          <p:nvPr/>
        </p:nvSpPr>
        <p:spPr>
          <a:xfrm>
            <a:off x="1184795" y="6025686"/>
            <a:ext cx="4186195" cy="628854"/>
          </a:xfrm>
          <a:prstGeom prst="rect">
            <a:avLst/>
          </a:prstGeom>
          <a:noFill/>
        </p:spPr>
        <p:txBody>
          <a:bodyPr wrap="square" lIns="219419" tIns="109710" rIns="219419" bIns="109710"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Depth</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：人眼到目标的距离</a:t>
            </a:r>
            <a:endParaRPr lang="en-US"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5" name="文本框 14">
            <a:extLst>
              <a:ext uri="{FF2B5EF4-FFF2-40B4-BE49-F238E27FC236}">
                <a16:creationId xmlns:a16="http://schemas.microsoft.com/office/drawing/2014/main" id="{59667C6E-FB4D-45FD-A8A7-E5B31B1B13A9}"/>
              </a:ext>
            </a:extLst>
          </p:cNvPr>
          <p:cNvSpPr txBox="1"/>
          <p:nvPr/>
        </p:nvSpPr>
        <p:spPr>
          <a:xfrm>
            <a:off x="-1586" y="4723640"/>
            <a:ext cx="207737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实验参数：</a:t>
            </a:r>
          </a:p>
        </p:txBody>
      </p:sp>
    </p:spTree>
    <p:extLst>
      <p:ext uri="{BB962C8B-B14F-4D97-AF65-F5344CB8AC3E}">
        <p14:creationId xmlns:p14="http://schemas.microsoft.com/office/powerpoint/2010/main" val="57306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77DDF0C-A559-43DB-9DCD-1D70069DE17D}"/>
              </a:ext>
            </a:extLst>
          </p:cNvPr>
          <p:cNvSpPr/>
          <p:nvPr/>
        </p:nvSpPr>
        <p:spPr>
          <a:xfrm>
            <a:off x="411038" y="631614"/>
            <a:ext cx="2008883" cy="707886"/>
          </a:xfrm>
          <a:prstGeom prst="rect">
            <a:avLst/>
          </a:prstGeom>
        </p:spPr>
        <p:txBody>
          <a:bodyPr wrap="none">
            <a:spAutoFit/>
          </a:bodyPr>
          <a:lstStyle/>
          <a:p>
            <a:r>
              <a:rPr lang="en-US" altLang="zh-CN" sz="4000" dirty="0">
                <a:latin typeface="Arial"/>
                <a:ea typeface="微软雅黑"/>
                <a:sym typeface="Arial"/>
              </a:rPr>
              <a:t>2D</a:t>
            </a:r>
            <a:r>
              <a:rPr lang="zh-CN" altLang="en-US" sz="4000" dirty="0">
                <a:latin typeface="Arial"/>
                <a:ea typeface="微软雅黑"/>
                <a:sym typeface="Arial"/>
              </a:rPr>
              <a:t>实验 </a:t>
            </a:r>
            <a:endParaRPr lang="zh-CN" altLang="en-US" sz="4000" dirty="0"/>
          </a:p>
        </p:txBody>
      </p:sp>
      <p:pic>
        <p:nvPicPr>
          <p:cNvPr id="12" name="图片 11">
            <a:extLst>
              <a:ext uri="{FF2B5EF4-FFF2-40B4-BE49-F238E27FC236}">
                <a16:creationId xmlns:a16="http://schemas.microsoft.com/office/drawing/2014/main" id="{1EBCA043-2E7A-4EBC-8777-536A86ECB9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52585"/>
            <a:ext cx="12192000" cy="1745354"/>
          </a:xfrm>
          <a:prstGeom prst="rect">
            <a:avLst/>
          </a:prstGeom>
        </p:spPr>
      </p:pic>
      <p:sp>
        <p:nvSpPr>
          <p:cNvPr id="13" name="TextBox 9">
            <a:extLst>
              <a:ext uri="{FF2B5EF4-FFF2-40B4-BE49-F238E27FC236}">
                <a16:creationId xmlns:a16="http://schemas.microsoft.com/office/drawing/2014/main" id="{02552748-2C48-4405-A1F0-7CED73156E8F}"/>
              </a:ext>
            </a:extLst>
          </p:cNvPr>
          <p:cNvSpPr txBox="1"/>
          <p:nvPr/>
        </p:nvSpPr>
        <p:spPr>
          <a:xfrm>
            <a:off x="1271463" y="3184806"/>
            <a:ext cx="9793088" cy="1422441"/>
          </a:xfrm>
          <a:prstGeom prst="rect">
            <a:avLst/>
          </a:prstGeom>
          <a:noFill/>
        </p:spPr>
        <p:txBody>
          <a:bodyPr wrap="square" rtlCol="0">
            <a:spAutoFit/>
          </a:bodyPr>
          <a:lstStyle/>
          <a:p>
            <a:pPr>
              <a:lnSpc>
                <a:spcPct val="150000"/>
              </a:lnSpc>
            </a:pPr>
            <a:r>
              <a:rPr lang="zh-CN" altLang="en-US" sz="2000" spc="300" dirty="0">
                <a:latin typeface="Arial"/>
                <a:ea typeface="微软雅黑"/>
                <a:cs typeface="Open Sans" pitchFamily="34" charset="0"/>
              </a:rPr>
              <a:t>和</a:t>
            </a:r>
            <a:r>
              <a:rPr lang="en-US" altLang="zh-CN" sz="2000" spc="300" dirty="0">
                <a:latin typeface="Arial"/>
                <a:ea typeface="微软雅黑"/>
                <a:cs typeface="Open Sans" pitchFamily="34" charset="0"/>
              </a:rPr>
              <a:t>3D</a:t>
            </a:r>
            <a:r>
              <a:rPr lang="zh-CN" altLang="en-US" sz="2000" spc="300" dirty="0">
                <a:latin typeface="Arial"/>
                <a:ea typeface="微软雅黑"/>
                <a:cs typeface="Open Sans" pitchFamily="34" charset="0"/>
              </a:rPr>
              <a:t>实验一样</a:t>
            </a:r>
            <a:r>
              <a:rPr lang="zh-CN" altLang="zh-CN" sz="2000" spc="300" dirty="0">
                <a:latin typeface="Arial"/>
                <a:ea typeface="微软雅黑"/>
                <a:cs typeface="Open Sans" pitchFamily="34" charset="0"/>
              </a:rPr>
              <a:t>参与者执行了</a:t>
            </a:r>
            <a:r>
              <a:rPr lang="zh-CN" altLang="en-US" sz="2000" spc="300" dirty="0">
                <a:latin typeface="Arial"/>
                <a:ea typeface="微软雅黑"/>
                <a:cs typeface="Open Sans" pitchFamily="34" charset="0"/>
              </a:rPr>
              <a:t>五</a:t>
            </a:r>
            <a:r>
              <a:rPr lang="zh-CN" altLang="zh-CN" sz="2000" spc="300" dirty="0">
                <a:latin typeface="Arial"/>
                <a:ea typeface="微软雅黑"/>
                <a:cs typeface="Open Sans" pitchFamily="34" charset="0"/>
              </a:rPr>
              <a:t>项不同的任务，包括</a:t>
            </a:r>
            <a:r>
              <a:rPr lang="zh-CN" altLang="en-US" sz="2000" spc="300" dirty="0">
                <a:latin typeface="Arial"/>
                <a:ea typeface="微软雅黑"/>
                <a:cs typeface="Open Sans" pitchFamily="34" charset="0"/>
              </a:rPr>
              <a:t>一个</a:t>
            </a:r>
            <a:r>
              <a:rPr lang="zh-CN" altLang="zh-CN" sz="2000" spc="300" dirty="0">
                <a:latin typeface="Arial"/>
                <a:ea typeface="微软雅黑"/>
                <a:cs typeface="Open Sans" pitchFamily="34" charset="0"/>
              </a:rPr>
              <a:t>点击任务和</a:t>
            </a:r>
            <a:r>
              <a:rPr lang="zh-CN" altLang="en-US" sz="2000" spc="300" dirty="0">
                <a:latin typeface="Arial"/>
                <a:ea typeface="微软雅黑"/>
                <a:cs typeface="Open Sans" pitchFamily="34" charset="0"/>
              </a:rPr>
              <a:t>四个穿过</a:t>
            </a:r>
            <a:r>
              <a:rPr lang="zh-CN" altLang="zh-CN" sz="2000" spc="300" dirty="0">
                <a:latin typeface="Arial"/>
                <a:ea typeface="微软雅黑"/>
                <a:cs typeface="Open Sans" pitchFamily="34" charset="0"/>
              </a:rPr>
              <a:t>任务</a:t>
            </a:r>
            <a:r>
              <a:rPr lang="zh-CN" altLang="en-US" sz="2000" spc="300" dirty="0">
                <a:latin typeface="Arial"/>
                <a:ea typeface="微软雅黑"/>
                <a:cs typeface="Open Sans" pitchFamily="34" charset="0"/>
              </a:rPr>
              <a:t>。</a:t>
            </a:r>
            <a:r>
              <a:rPr lang="zh-CN" altLang="zh-CN" sz="2000" spc="300" dirty="0">
                <a:latin typeface="Arial"/>
                <a:ea typeface="微软雅黑"/>
                <a:cs typeface="Open Sans" pitchFamily="34" charset="0"/>
              </a:rPr>
              <a:t>四个穿过任务因约束方向（共线</a:t>
            </a:r>
            <a:r>
              <a:rPr lang="en-US" altLang="zh-CN" sz="2000" spc="300" dirty="0">
                <a:latin typeface="Arial"/>
                <a:ea typeface="微软雅黑"/>
                <a:cs typeface="Open Sans" pitchFamily="34" charset="0"/>
              </a:rPr>
              <a:t>/</a:t>
            </a:r>
            <a:r>
              <a:rPr lang="zh-CN" altLang="zh-CN" sz="2000" spc="300" dirty="0">
                <a:latin typeface="Arial"/>
                <a:ea typeface="微软雅黑"/>
                <a:cs typeface="Open Sans" pitchFamily="34" charset="0"/>
              </a:rPr>
              <a:t>正交）和动作的性质（离散</a:t>
            </a:r>
            <a:r>
              <a:rPr lang="en-US" altLang="zh-CN" sz="2000" spc="300" dirty="0">
                <a:latin typeface="Arial"/>
                <a:ea typeface="微软雅黑"/>
                <a:cs typeface="Open Sans" pitchFamily="34" charset="0"/>
              </a:rPr>
              <a:t>/</a:t>
            </a:r>
            <a:r>
              <a:rPr lang="zh-CN" altLang="zh-CN" sz="2000" spc="300" dirty="0">
                <a:latin typeface="Arial"/>
                <a:ea typeface="微软雅黑"/>
                <a:cs typeface="Open Sans" pitchFamily="34" charset="0"/>
              </a:rPr>
              <a:t>连续）而不同</a:t>
            </a:r>
            <a:r>
              <a:rPr lang="zh-CN" altLang="en-US" sz="2000" spc="300" dirty="0">
                <a:latin typeface="Arial"/>
                <a:ea typeface="微软雅黑"/>
                <a:cs typeface="Open Sans" pitchFamily="34" charset="0"/>
              </a:rPr>
              <a:t>。</a:t>
            </a:r>
            <a:endParaRPr lang="en-US" altLang="zh-CN" sz="2000" spc="300" dirty="0">
              <a:solidFill>
                <a:schemeClr val="bg1"/>
              </a:solidFill>
              <a:latin typeface="Arial"/>
              <a:ea typeface="微软雅黑"/>
              <a:cs typeface="Open Sans" pitchFamily="34" charset="0"/>
            </a:endParaRPr>
          </a:p>
        </p:txBody>
      </p:sp>
    </p:spTree>
    <p:extLst>
      <p:ext uri="{BB962C8B-B14F-4D97-AF65-F5344CB8AC3E}">
        <p14:creationId xmlns:p14="http://schemas.microsoft.com/office/powerpoint/2010/main" val="399271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C079DF4-208A-4ED0-B020-BEEAF6BDE56D}"/>
              </a:ext>
            </a:extLst>
          </p:cNvPr>
          <p:cNvSpPr/>
          <p:nvPr/>
        </p:nvSpPr>
        <p:spPr>
          <a:xfrm>
            <a:off x="416543" y="451598"/>
            <a:ext cx="2236510" cy="707886"/>
          </a:xfrm>
          <a:prstGeom prst="rect">
            <a:avLst/>
          </a:prstGeom>
        </p:spPr>
        <p:txBody>
          <a:bodyPr wrap="none">
            <a:spAutoFit/>
          </a:bodyPr>
          <a:lstStyle/>
          <a:p>
            <a:r>
              <a:rPr lang="zh-CN" altLang="en-US" sz="4000" dirty="0">
                <a:latin typeface="Arial"/>
                <a:ea typeface="微软雅黑"/>
                <a:sym typeface="Arial"/>
              </a:rPr>
              <a:t>实验结论</a:t>
            </a:r>
          </a:p>
        </p:txBody>
      </p:sp>
      <p:sp>
        <p:nvSpPr>
          <p:cNvPr id="9" name="Rectangle 80">
            <a:extLst>
              <a:ext uri="{FF2B5EF4-FFF2-40B4-BE49-F238E27FC236}">
                <a16:creationId xmlns:a16="http://schemas.microsoft.com/office/drawing/2014/main" id="{20667932-CFFE-4514-9638-7A56580345D0}"/>
              </a:ext>
            </a:extLst>
          </p:cNvPr>
          <p:cNvSpPr/>
          <p:nvPr/>
        </p:nvSpPr>
        <p:spPr>
          <a:xfrm>
            <a:off x="1313204" y="1088487"/>
            <a:ext cx="443188" cy="498562"/>
          </a:xfrm>
          <a:prstGeom prst="rect">
            <a:avLst/>
          </a:prstGeom>
        </p:spPr>
        <p:txBody>
          <a:bodyPr wrap="none" lIns="219419" tIns="109710" rIns="219419" bIns="109710">
            <a:spAutoFit/>
          </a:bodyPr>
          <a:lstStyle/>
          <a:p>
            <a:endParaRPr lang="en-US" b="1" dirty="0">
              <a:solidFill>
                <a:schemeClr val="tx1">
                  <a:lumMod val="85000"/>
                  <a:lumOff val="15000"/>
                </a:schemeClr>
              </a:solidFill>
              <a:latin typeface="Arial"/>
              <a:ea typeface="微软雅黑"/>
              <a:cs typeface="Aparajita" panose="020B0604020202020204" pitchFamily="34" charset="0"/>
              <a:sym typeface="Arial"/>
            </a:endParaRPr>
          </a:p>
        </p:txBody>
      </p:sp>
      <p:sp>
        <p:nvSpPr>
          <p:cNvPr id="10" name="TextBox 7">
            <a:extLst>
              <a:ext uri="{FF2B5EF4-FFF2-40B4-BE49-F238E27FC236}">
                <a16:creationId xmlns:a16="http://schemas.microsoft.com/office/drawing/2014/main" id="{E1BADBB5-E505-4139-B87D-2E8BF12F4737}"/>
              </a:ext>
            </a:extLst>
          </p:cNvPr>
          <p:cNvSpPr txBox="1"/>
          <p:nvPr/>
        </p:nvSpPr>
        <p:spPr>
          <a:xfrm>
            <a:off x="761971" y="1405010"/>
            <a:ext cx="9289032" cy="4653545"/>
          </a:xfrm>
          <a:prstGeom prst="rect">
            <a:avLst/>
          </a:prstGeom>
          <a:noFill/>
        </p:spPr>
        <p:txBody>
          <a:bodyPr wrap="square" lIns="219419" tIns="109710" rIns="219419" bIns="109710" rtlCol="0">
            <a:spAutoFit/>
          </a:bodyPr>
          <a:lstStyle/>
          <a:p>
            <a:pPr marL="342900" indent="-342900">
              <a:lnSpc>
                <a:spcPct val="150000"/>
              </a:lnSpc>
              <a:buAutoNum type="arabicPeriod"/>
            </a:pP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对于</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3D</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空间和</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2D</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平面上的物体选择，</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Crossing</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比点击更好（准确率、时间）。特别地，</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Crossing</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在选择小的和远的目标时更快更准。</a:t>
            </a:r>
            <a:endPar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endParaRPr>
          </a:p>
          <a:p>
            <a:pPr marL="342900" indent="-342900">
              <a:lnSpc>
                <a:spcPct val="150000"/>
              </a:lnSpc>
              <a:buAutoNum type="arabicPeriod"/>
            </a:pP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在</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VR</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环境下，目标获取的时间依然能够用</a:t>
            </a:r>
            <a:r>
              <a:rPr lang="en-US" altLang="zh-CN" sz="2400" dirty="0">
                <a:solidFill>
                  <a:srgbClr val="FF0000"/>
                </a:solidFill>
                <a:latin typeface="微软雅黑" panose="020B0503020204020204" pitchFamily="34" charset="-122"/>
                <a:ea typeface="微软雅黑" panose="020B0503020204020204" pitchFamily="34" charset="-122"/>
                <a:cs typeface="Aparajita" panose="020B0604020202020204" pitchFamily="34" charset="0"/>
                <a:sym typeface="Arial"/>
              </a:rPr>
              <a:t>Fitts</a:t>
            </a:r>
            <a:r>
              <a:rPr lang="zh-CN" altLang="en-US" sz="2400" dirty="0">
                <a:solidFill>
                  <a:srgbClr val="FF0000"/>
                </a:solidFill>
                <a:latin typeface="微软雅黑" panose="020B0503020204020204" pitchFamily="34" charset="-122"/>
                <a:ea typeface="微软雅黑" panose="020B0503020204020204" pitchFamily="34" charset="-122"/>
                <a:cs typeface="Aparajita" panose="020B0604020202020204" pitchFamily="34" charset="0"/>
                <a:sym typeface="Arial"/>
              </a:rPr>
              <a:t>定律</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来建模。</a:t>
            </a:r>
            <a:endPar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endParaRPr>
          </a:p>
          <a:p>
            <a:pPr marL="342900" indent="-342900">
              <a:lnSpc>
                <a:spcPct val="150000"/>
              </a:lnSpc>
              <a:buAutoNum type="arabicPeriod"/>
            </a:pP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穿过任务的性能也取决于</a:t>
            </a:r>
            <a:r>
              <a:rPr lang="zh-CN" altLang="en-US" sz="2400" dirty="0">
                <a:solidFill>
                  <a:srgbClr val="FF0000"/>
                </a:solidFill>
                <a:latin typeface="微软雅黑" panose="020B0503020204020204" pitchFamily="34" charset="-122"/>
                <a:ea typeface="微软雅黑" panose="020B0503020204020204" pitchFamily="34" charset="-122"/>
                <a:cs typeface="Aparajita" panose="020B0604020202020204" pitchFamily="34" charset="0"/>
                <a:sym typeface="Arial"/>
              </a:rPr>
              <a:t>目标深度</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Crossing</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更适用于</a:t>
            </a:r>
            <a:r>
              <a:rPr lang="zh-CN" altLang="en-US" sz="2400" dirty="0">
                <a:solidFill>
                  <a:srgbClr val="FF0000"/>
                </a:solidFill>
                <a:latin typeface="微软雅黑" panose="020B0503020204020204" pitchFamily="34" charset="-122"/>
                <a:ea typeface="微软雅黑" panose="020B0503020204020204" pitchFamily="34" charset="-122"/>
                <a:cs typeface="Aparajita" panose="020B0604020202020204" pitchFamily="34" charset="0"/>
                <a:sym typeface="Arial"/>
              </a:rPr>
              <a:t>较远距离的目标</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选取。</a:t>
            </a:r>
            <a:endPar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endParaRPr>
          </a:p>
          <a:p>
            <a:pPr marL="342900" indent="-342900">
              <a:lnSpc>
                <a:spcPct val="150000"/>
              </a:lnSpc>
              <a:buAutoNum type="arabicPeriod"/>
            </a:pP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2D</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和</a:t>
            </a:r>
            <a:r>
              <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rPr>
              <a:t>3D</a:t>
            </a:r>
            <a:r>
              <a:rPr lang="zh-CN" altLang="en-US" sz="2400" dirty="0">
                <a:latin typeface="微软雅黑" panose="020B0503020204020204" pitchFamily="34" charset="-122"/>
                <a:ea typeface="微软雅黑" panose="020B0503020204020204" pitchFamily="34" charset="-122"/>
                <a:cs typeface="Aparajita" panose="020B0604020202020204" pitchFamily="34" charset="0"/>
                <a:sym typeface="Arial"/>
              </a:rPr>
              <a:t>的目标选取的表现不一致，开发者在设计相应的交互界面时应该注意这些区别。</a:t>
            </a:r>
            <a:endParaRPr lang="en-US" altLang="zh-CN" sz="24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Tree>
    <p:extLst>
      <p:ext uri="{BB962C8B-B14F-4D97-AF65-F5344CB8AC3E}">
        <p14:creationId xmlns:p14="http://schemas.microsoft.com/office/powerpoint/2010/main" val="4007957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83089" y="698963"/>
            <a:ext cx="9424391" cy="707886"/>
          </a:xfrm>
          <a:prstGeom prst="rect">
            <a:avLst/>
          </a:prstGeom>
        </p:spPr>
        <p:txBody>
          <a:bodyPr wrap="square">
            <a:spAutoFit/>
          </a:bodyPr>
          <a:lstStyle/>
          <a:p>
            <a:r>
              <a:rPr lang="en-US" altLang="zh-CN" sz="4000" b="1" dirty="0">
                <a:latin typeface="Arial"/>
                <a:ea typeface="微软雅黑"/>
                <a:sym typeface="Arial"/>
              </a:rPr>
              <a:t>2.</a:t>
            </a:r>
            <a:r>
              <a:rPr lang="zh-CN" altLang="en-US" sz="4000" b="1" dirty="0">
                <a:latin typeface="Arial"/>
                <a:ea typeface="微软雅黑"/>
                <a:sym typeface="Arial"/>
              </a:rPr>
              <a:t> 基于</a:t>
            </a:r>
            <a:r>
              <a:rPr lang="en-US" altLang="zh-CN" sz="4000" b="1" dirty="0">
                <a:latin typeface="Arial"/>
                <a:ea typeface="微软雅黑"/>
                <a:sym typeface="Arial"/>
              </a:rPr>
              <a:t>Crossing</a:t>
            </a:r>
            <a:r>
              <a:rPr lang="zh-CN" altLang="en-US" sz="4000" b="1" dirty="0">
                <a:latin typeface="Arial"/>
                <a:ea typeface="微软雅黑"/>
                <a:sym typeface="Arial"/>
              </a:rPr>
              <a:t>的被遮挡目标的获取</a:t>
            </a:r>
          </a:p>
        </p:txBody>
      </p:sp>
      <p:sp>
        <p:nvSpPr>
          <p:cNvPr id="2" name="文本框 1">
            <a:extLst>
              <a:ext uri="{FF2B5EF4-FFF2-40B4-BE49-F238E27FC236}">
                <a16:creationId xmlns:a16="http://schemas.microsoft.com/office/drawing/2014/main" id="{873DDC5F-647F-45FC-98A8-E78D8BE0ADA6}"/>
              </a:ext>
            </a:extLst>
          </p:cNvPr>
          <p:cNvSpPr txBox="1"/>
          <p:nvPr/>
        </p:nvSpPr>
        <p:spPr>
          <a:xfrm>
            <a:off x="3595456" y="5868140"/>
            <a:ext cx="2129483" cy="369332"/>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D6528277-FD24-47DE-AAB0-426541418DEF}"/>
              </a:ext>
            </a:extLst>
          </p:cNvPr>
          <p:cNvSpPr txBox="1"/>
          <p:nvPr/>
        </p:nvSpPr>
        <p:spPr>
          <a:xfrm>
            <a:off x="562987" y="1827249"/>
            <a:ext cx="8194413"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研究点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：物体的密度（物体数量）、物体的形状、物体的位置信息（位置以及朝向）等信息都需要具有代表性。</a:t>
            </a:r>
          </a:p>
        </p:txBody>
      </p:sp>
      <p:sp>
        <p:nvSpPr>
          <p:cNvPr id="12" name="文本框 11">
            <a:extLst>
              <a:ext uri="{FF2B5EF4-FFF2-40B4-BE49-F238E27FC236}">
                <a16:creationId xmlns:a16="http://schemas.microsoft.com/office/drawing/2014/main" id="{D4CFCF2F-1FE6-4342-9769-65D00AB57936}"/>
              </a:ext>
            </a:extLst>
          </p:cNvPr>
          <p:cNvSpPr txBox="1"/>
          <p:nvPr/>
        </p:nvSpPr>
        <p:spPr>
          <a:xfrm>
            <a:off x="562989" y="2821936"/>
            <a:ext cx="819441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研究点</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：空间中的遮挡类型很多。</a:t>
            </a:r>
          </a:p>
        </p:txBody>
      </p:sp>
      <p:pic>
        <p:nvPicPr>
          <p:cNvPr id="15" name="图片 14">
            <a:extLst>
              <a:ext uri="{FF2B5EF4-FFF2-40B4-BE49-F238E27FC236}">
                <a16:creationId xmlns:a16="http://schemas.microsoft.com/office/drawing/2014/main" id="{18FAC906-4FC7-4A36-A4E2-B99B2C342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67" y="3429000"/>
            <a:ext cx="10194524" cy="2152339"/>
          </a:xfrm>
          <a:prstGeom prst="rect">
            <a:avLst/>
          </a:prstGeom>
        </p:spPr>
      </p:pic>
      <p:sp>
        <p:nvSpPr>
          <p:cNvPr id="16" name="文本框 15">
            <a:extLst>
              <a:ext uri="{FF2B5EF4-FFF2-40B4-BE49-F238E27FC236}">
                <a16:creationId xmlns:a16="http://schemas.microsoft.com/office/drawing/2014/main" id="{ECA481A3-27B3-4998-B17F-F27FDE42D27B}"/>
              </a:ext>
            </a:extLst>
          </p:cNvPr>
          <p:cNvSpPr txBox="1"/>
          <p:nvPr/>
        </p:nvSpPr>
        <p:spPr>
          <a:xfrm>
            <a:off x="862614" y="5788345"/>
            <a:ext cx="1491448" cy="369332"/>
          </a:xfrm>
          <a:prstGeom prst="rect">
            <a:avLst/>
          </a:prstGeom>
          <a:noFill/>
        </p:spPr>
        <p:txBody>
          <a:bodyPr wrap="square" rtlCol="0">
            <a:spAutoFit/>
          </a:bodyPr>
          <a:lstStyle/>
          <a:p>
            <a:pPr algn="ctr"/>
            <a:r>
              <a:rPr lang="zh-CN" altLang="en-US" dirty="0"/>
              <a:t>接近</a:t>
            </a:r>
          </a:p>
        </p:txBody>
      </p:sp>
      <p:sp>
        <p:nvSpPr>
          <p:cNvPr id="17" name="文本框 16">
            <a:extLst>
              <a:ext uri="{FF2B5EF4-FFF2-40B4-BE49-F238E27FC236}">
                <a16:creationId xmlns:a16="http://schemas.microsoft.com/office/drawing/2014/main" id="{24E1458B-8531-4BC7-8F68-8AE9B057D221}"/>
              </a:ext>
            </a:extLst>
          </p:cNvPr>
          <p:cNvSpPr txBox="1"/>
          <p:nvPr/>
        </p:nvSpPr>
        <p:spPr>
          <a:xfrm>
            <a:off x="3664838" y="5788293"/>
            <a:ext cx="1491448" cy="369332"/>
          </a:xfrm>
          <a:prstGeom prst="rect">
            <a:avLst/>
          </a:prstGeom>
          <a:noFill/>
        </p:spPr>
        <p:txBody>
          <a:bodyPr wrap="square" rtlCol="0">
            <a:spAutoFit/>
          </a:bodyPr>
          <a:lstStyle/>
          <a:p>
            <a:pPr algn="ctr"/>
            <a:r>
              <a:rPr lang="zh-CN" altLang="en-US" dirty="0"/>
              <a:t>部分交叉</a:t>
            </a:r>
          </a:p>
        </p:txBody>
      </p:sp>
      <p:sp>
        <p:nvSpPr>
          <p:cNvPr id="18" name="文本框 17">
            <a:extLst>
              <a:ext uri="{FF2B5EF4-FFF2-40B4-BE49-F238E27FC236}">
                <a16:creationId xmlns:a16="http://schemas.microsoft.com/office/drawing/2014/main" id="{CE01FA52-9475-4495-8A68-34DD09D2EFB2}"/>
              </a:ext>
            </a:extLst>
          </p:cNvPr>
          <p:cNvSpPr txBox="1"/>
          <p:nvPr/>
        </p:nvSpPr>
        <p:spPr>
          <a:xfrm>
            <a:off x="6467063" y="5788293"/>
            <a:ext cx="1491448" cy="369332"/>
          </a:xfrm>
          <a:prstGeom prst="rect">
            <a:avLst/>
          </a:prstGeom>
          <a:noFill/>
        </p:spPr>
        <p:txBody>
          <a:bodyPr wrap="square" rtlCol="0">
            <a:spAutoFit/>
          </a:bodyPr>
          <a:lstStyle/>
          <a:p>
            <a:pPr algn="ctr"/>
            <a:r>
              <a:rPr lang="zh-CN" altLang="en-US" dirty="0"/>
              <a:t>封闭</a:t>
            </a:r>
          </a:p>
        </p:txBody>
      </p:sp>
      <p:sp>
        <p:nvSpPr>
          <p:cNvPr id="19" name="文本框 18">
            <a:extLst>
              <a:ext uri="{FF2B5EF4-FFF2-40B4-BE49-F238E27FC236}">
                <a16:creationId xmlns:a16="http://schemas.microsoft.com/office/drawing/2014/main" id="{05DA632E-622B-44C2-A61E-EABF862B0C3B}"/>
              </a:ext>
            </a:extLst>
          </p:cNvPr>
          <p:cNvSpPr txBox="1"/>
          <p:nvPr/>
        </p:nvSpPr>
        <p:spPr>
          <a:xfrm>
            <a:off x="9092214" y="5788293"/>
            <a:ext cx="1491448" cy="369332"/>
          </a:xfrm>
          <a:prstGeom prst="rect">
            <a:avLst/>
          </a:prstGeom>
          <a:noFill/>
        </p:spPr>
        <p:txBody>
          <a:bodyPr wrap="square" rtlCol="0">
            <a:spAutoFit/>
          </a:bodyPr>
          <a:lstStyle/>
          <a:p>
            <a:pPr algn="ctr"/>
            <a:r>
              <a:rPr lang="zh-CN" altLang="en-US" dirty="0"/>
              <a:t>包含</a:t>
            </a:r>
          </a:p>
        </p:txBody>
      </p:sp>
    </p:spTree>
    <p:extLst>
      <p:ext uri="{BB962C8B-B14F-4D97-AF65-F5344CB8AC3E}">
        <p14:creationId xmlns:p14="http://schemas.microsoft.com/office/powerpoint/2010/main" val="4256678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0E5691-8B25-4513-A16C-1D592E87B4D8}"/>
              </a:ext>
            </a:extLst>
          </p:cNvPr>
          <p:cNvSpPr txBox="1"/>
          <p:nvPr/>
        </p:nvSpPr>
        <p:spPr>
          <a:xfrm>
            <a:off x="710214" y="852256"/>
            <a:ext cx="4039340"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方案设计</a:t>
            </a:r>
          </a:p>
        </p:txBody>
      </p:sp>
      <p:sp>
        <p:nvSpPr>
          <p:cNvPr id="4" name="文本框 3">
            <a:extLst>
              <a:ext uri="{FF2B5EF4-FFF2-40B4-BE49-F238E27FC236}">
                <a16:creationId xmlns:a16="http://schemas.microsoft.com/office/drawing/2014/main" id="{4915ABD2-FD75-4546-9548-9173560FEE9A}"/>
              </a:ext>
            </a:extLst>
          </p:cNvPr>
          <p:cNvSpPr txBox="1"/>
          <p:nvPr/>
        </p:nvSpPr>
        <p:spPr>
          <a:xfrm>
            <a:off x="794552" y="1951672"/>
            <a:ext cx="7910004" cy="3416320"/>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射线移动到物体上时，用户按住控制器，与此同时则在此物体周围弹出被遮挡的物体，用户使用</a:t>
            </a:r>
            <a:r>
              <a:rPr lang="en-US" altLang="zh-CN" sz="2400" dirty="0">
                <a:latin typeface="微软雅黑" panose="020B0503020204020204" pitchFamily="34" charset="-122"/>
                <a:ea typeface="微软雅黑" panose="020B0503020204020204" pitchFamily="34" charset="-122"/>
              </a:rPr>
              <a:t>Crossing</a:t>
            </a:r>
            <a:r>
              <a:rPr lang="zh-CN" altLang="en-US" sz="2400" dirty="0">
                <a:latin typeface="微软雅黑" panose="020B0503020204020204" pitchFamily="34" charset="-122"/>
                <a:ea typeface="微软雅黑" panose="020B0503020204020204" pitchFamily="34" charset="-122"/>
              </a:rPr>
              <a:t>穿过被遮挡物体完成选取。</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确定弹出多大范围内的被遮挡物体以及弹出的被遮挡物体的空间排列。</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开展用户实验，验证方案的可行性。</a:t>
            </a:r>
            <a:endParaRPr lang="en-US" altLang="zh-CN" sz="2400" dirty="0">
              <a:latin typeface="微软雅黑" panose="020B0503020204020204" pitchFamily="34" charset="-122"/>
              <a:ea typeface="微软雅黑" panose="020B0503020204020204" pitchFamily="34" charset="-122"/>
            </a:endParaRPr>
          </a:p>
          <a:p>
            <a:endParaRPr lang="en-US" altLang="zh-CN" sz="2400" dirty="0"/>
          </a:p>
        </p:txBody>
      </p:sp>
      <p:sp>
        <p:nvSpPr>
          <p:cNvPr id="3" name="矩形 2">
            <a:extLst>
              <a:ext uri="{FF2B5EF4-FFF2-40B4-BE49-F238E27FC236}">
                <a16:creationId xmlns:a16="http://schemas.microsoft.com/office/drawing/2014/main" id="{027583AC-6776-482C-A08E-68C00130A878}"/>
              </a:ext>
            </a:extLst>
          </p:cNvPr>
          <p:cNvSpPr/>
          <p:nvPr/>
        </p:nvSpPr>
        <p:spPr>
          <a:xfrm>
            <a:off x="9357064" y="1748901"/>
            <a:ext cx="2124722" cy="224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7DBB35D-6AFE-4F20-8340-5D1E6FC7F09C}"/>
              </a:ext>
            </a:extLst>
          </p:cNvPr>
          <p:cNvSpPr/>
          <p:nvPr/>
        </p:nvSpPr>
        <p:spPr>
          <a:xfrm>
            <a:off x="10195264" y="2047246"/>
            <a:ext cx="941033" cy="6747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99EE0880-D271-42E7-8BA2-B1381D9474F6}"/>
              </a:ext>
            </a:extLst>
          </p:cNvPr>
          <p:cNvSpPr/>
          <p:nvPr/>
        </p:nvSpPr>
        <p:spPr>
          <a:xfrm>
            <a:off x="9707732" y="2871925"/>
            <a:ext cx="381740" cy="9232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757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7 4.81481E-6 L -0.00091 -0.17431 " pathEditMode="relative" rAng="0" ptsTypes="AA">
                                      <p:cBhvr>
                                        <p:cTn id="6" dur="2000" fill="hold"/>
                                        <p:tgtEl>
                                          <p:spTgt spid="5"/>
                                        </p:tgtEl>
                                        <p:attrNameLst>
                                          <p:attrName>ppt_x</p:attrName>
                                          <p:attrName>ppt_y</p:attrName>
                                        </p:attrNameLst>
                                      </p:cBhvr>
                                      <p:rCtr x="-52" y="-8727"/>
                                    </p:animMotion>
                                  </p:childTnLst>
                                </p:cTn>
                              </p:par>
                              <p:par>
                                <p:cTn id="7" presetID="42" presetClass="path" presetSubtype="0" accel="50000" decel="50000" fill="hold" grpId="1" nodeType="withEffect">
                                  <p:stCondLst>
                                    <p:cond delay="0"/>
                                  </p:stCondLst>
                                  <p:childTnLst>
                                    <p:animMotion origin="layout" path="M 1.04167E-6 -1.11111E-6 L -0.09102 0.01389 " pathEditMode="relative" rAng="0" ptsTypes="AA">
                                      <p:cBhvr>
                                        <p:cTn id="8" dur="2000" fill="hold"/>
                                        <p:tgtEl>
                                          <p:spTgt spid="6"/>
                                        </p:tgtEl>
                                        <p:attrNameLst>
                                          <p:attrName>ppt_x</p:attrName>
                                          <p:attrName>ppt_y</p:attrName>
                                        </p:attrNameLst>
                                      </p:cBhvr>
                                      <p:rCtr x="-4557"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6004"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1464"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20062" y="2492897"/>
            <a:ext cx="415498" cy="1358705"/>
          </a:xfrm>
          <a:prstGeom prst="rect">
            <a:avLst/>
          </a:prstGeom>
          <a:noFill/>
        </p:spPr>
        <p:txBody>
          <a:bodyPr wrap="none" rtlCol="0">
            <a:spAutoFit/>
          </a:bodyPr>
          <a:lstStyle/>
          <a:p>
            <a:pPr>
              <a:lnSpc>
                <a:spcPct val="250000"/>
              </a:lnSpc>
            </a:pPr>
            <a:r>
              <a:rPr lang="zh-CN" altLang="en-US" dirty="0">
                <a:latin typeface="Arial"/>
                <a:ea typeface="微软雅黑"/>
                <a:sym typeface="Arial"/>
              </a:rPr>
              <a:t>目</a:t>
            </a:r>
            <a:endParaRPr lang="en-US" altLang="zh-CN" dirty="0">
              <a:latin typeface="Arial"/>
              <a:ea typeface="微软雅黑"/>
              <a:sym typeface="Arial"/>
            </a:endParaRPr>
          </a:p>
          <a:p>
            <a:pPr>
              <a:lnSpc>
                <a:spcPct val="250000"/>
              </a:lnSpc>
            </a:pPr>
            <a:r>
              <a:rPr lang="zh-CN" altLang="en-US" dirty="0">
                <a:latin typeface="Arial"/>
                <a:ea typeface="微软雅黑"/>
                <a:sym typeface="Arial"/>
              </a:rPr>
              <a:t>录</a:t>
            </a:r>
            <a:endParaRPr lang="en-US" altLang="zh-CN" dirty="0">
              <a:latin typeface="Arial"/>
              <a:ea typeface="微软雅黑"/>
              <a:sym typeface="Arial"/>
            </a:endParaRPr>
          </a:p>
        </p:txBody>
      </p:sp>
      <p:sp>
        <p:nvSpPr>
          <p:cNvPr id="11" name="矩形 10"/>
          <p:cNvSpPr/>
          <p:nvPr/>
        </p:nvSpPr>
        <p:spPr>
          <a:xfrm>
            <a:off x="1262462" y="3329698"/>
            <a:ext cx="225026" cy="1323439"/>
          </a:xfrm>
          <a:prstGeom prst="rect">
            <a:avLst/>
          </a:prstGeom>
        </p:spPr>
        <p:txBody>
          <a:bodyPr wrap="square">
            <a:spAutoFit/>
          </a:bodyPr>
          <a:lstStyle/>
          <a:p>
            <a:pPr lvl="0"/>
            <a:r>
              <a:rPr lang="en-US" altLang="zh-CN" sz="1000" dirty="0">
                <a:solidFill>
                  <a:prstClr val="black"/>
                </a:solidFill>
                <a:latin typeface="Arial"/>
                <a:ea typeface="微软雅黑"/>
                <a:sym typeface="Arial"/>
              </a:rPr>
              <a:t>CONTENTS</a:t>
            </a:r>
            <a:endParaRPr lang="zh-CN" altLang="en-US" sz="1000" dirty="0">
              <a:solidFill>
                <a:prstClr val="black"/>
              </a:solidFill>
              <a:latin typeface="Arial"/>
              <a:ea typeface="微软雅黑"/>
              <a:sym typeface="Arial"/>
            </a:endParaRPr>
          </a:p>
        </p:txBody>
      </p:sp>
      <p:grpSp>
        <p:nvGrpSpPr>
          <p:cNvPr id="33" name="组合 32"/>
          <p:cNvGrpSpPr/>
          <p:nvPr/>
        </p:nvGrpSpPr>
        <p:grpSpPr>
          <a:xfrm>
            <a:off x="4735226" y="933685"/>
            <a:ext cx="4896544" cy="793550"/>
            <a:chOff x="4727054" y="1719091"/>
            <a:chExt cx="4896544" cy="793550"/>
          </a:xfrm>
        </p:grpSpPr>
        <p:sp>
          <p:nvSpPr>
            <p:cNvPr id="13" name="TextBox 12"/>
            <p:cNvSpPr txBox="1"/>
            <p:nvPr/>
          </p:nvSpPr>
          <p:spPr>
            <a:xfrm>
              <a:off x="4822629" y="1828399"/>
              <a:ext cx="312906" cy="369332"/>
            </a:xfrm>
            <a:prstGeom prst="rect">
              <a:avLst/>
            </a:prstGeom>
            <a:noFill/>
          </p:spPr>
          <p:txBody>
            <a:bodyPr wrap="none" rtlCol="0">
              <a:spAutoFit/>
            </a:bodyPr>
            <a:lstStyle/>
            <a:p>
              <a:r>
                <a:rPr lang="en-US" altLang="zh-CN" dirty="0">
                  <a:solidFill>
                    <a:srgbClr val="FF0000"/>
                  </a:solidFill>
                  <a:latin typeface="Arial"/>
                  <a:ea typeface="微软雅黑"/>
                  <a:sym typeface="Arial"/>
                </a:rPr>
                <a:t>1</a:t>
              </a:r>
              <a:endParaRPr lang="zh-CN" altLang="en-US" dirty="0">
                <a:solidFill>
                  <a:srgbClr val="FF0000"/>
                </a:solidFill>
                <a:latin typeface="Arial"/>
                <a:ea typeface="微软雅黑"/>
                <a:sym typeface="Arial"/>
              </a:endParaRPr>
            </a:p>
          </p:txBody>
        </p:sp>
        <p:grpSp>
          <p:nvGrpSpPr>
            <p:cNvPr id="15" name="组合 14"/>
            <p:cNvGrpSpPr/>
            <p:nvPr/>
          </p:nvGrpSpPr>
          <p:grpSpPr>
            <a:xfrm>
              <a:off x="4727054" y="1768670"/>
              <a:ext cx="504056" cy="488790"/>
              <a:chOff x="4727054" y="1768670"/>
              <a:chExt cx="504056" cy="488790"/>
            </a:xfrm>
          </p:grpSpPr>
          <p:sp>
            <p:nvSpPr>
              <p:cNvPr id="12" name="左中括号 11"/>
              <p:cNvSpPr/>
              <p:nvPr/>
            </p:nvSpPr>
            <p:spPr>
              <a:xfrm>
                <a:off x="472705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14" name="左中括号 13"/>
              <p:cNvSpPr/>
              <p:nvPr/>
            </p:nvSpPr>
            <p:spPr>
              <a:xfrm flipH="1">
                <a:off x="508709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16" name="TextBox 15"/>
            <p:cNvSpPr txBox="1"/>
            <p:nvPr/>
          </p:nvSpPr>
          <p:spPr>
            <a:xfrm>
              <a:off x="5375126" y="1719091"/>
              <a:ext cx="1826141" cy="584775"/>
            </a:xfrm>
            <a:prstGeom prst="rect">
              <a:avLst/>
            </a:prstGeom>
            <a:noFill/>
          </p:spPr>
          <p:txBody>
            <a:bodyPr wrap="none" rtlCol="0">
              <a:spAutoFit/>
            </a:bodyPr>
            <a:lstStyle/>
            <a:p>
              <a:r>
                <a:rPr lang="zh-CN" altLang="en-US" sz="3200" b="1" dirty="0">
                  <a:solidFill>
                    <a:srgbClr val="FF0000"/>
                  </a:solidFill>
                  <a:latin typeface="Arial"/>
                  <a:ea typeface="微软雅黑"/>
                  <a:sym typeface="Arial"/>
                </a:rPr>
                <a:t>研究背景</a:t>
              </a:r>
            </a:p>
          </p:txBody>
        </p:sp>
        <p:sp>
          <p:nvSpPr>
            <p:cNvPr id="17" name="TextBox 16"/>
            <p:cNvSpPr txBox="1"/>
            <p:nvPr/>
          </p:nvSpPr>
          <p:spPr>
            <a:xfrm>
              <a:off x="5447134" y="2204864"/>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4" name="组合 33"/>
          <p:cNvGrpSpPr/>
          <p:nvPr/>
        </p:nvGrpSpPr>
        <p:grpSpPr>
          <a:xfrm>
            <a:off x="4735698" y="1890347"/>
            <a:ext cx="4896544" cy="782114"/>
            <a:chOff x="4727054" y="3098679"/>
            <a:chExt cx="4896544" cy="782114"/>
          </a:xfrm>
        </p:grpSpPr>
        <p:sp>
          <p:nvSpPr>
            <p:cNvPr id="21" name="TextBox 20"/>
            <p:cNvSpPr txBox="1"/>
            <p:nvPr/>
          </p:nvSpPr>
          <p:spPr>
            <a:xfrm>
              <a:off x="4822629" y="3200697"/>
              <a:ext cx="312906" cy="369332"/>
            </a:xfrm>
            <a:prstGeom prst="rect">
              <a:avLst/>
            </a:prstGeom>
            <a:noFill/>
          </p:spPr>
          <p:txBody>
            <a:bodyPr wrap="none" rtlCol="0">
              <a:spAutoFit/>
            </a:bodyPr>
            <a:lstStyle/>
            <a:p>
              <a:r>
                <a:rPr lang="en-US" altLang="zh-CN" dirty="0">
                  <a:latin typeface="Arial"/>
                  <a:ea typeface="微软雅黑"/>
                  <a:sym typeface="Arial"/>
                </a:rPr>
                <a:t>2</a:t>
              </a:r>
              <a:endParaRPr lang="zh-CN" altLang="en-US" dirty="0">
                <a:latin typeface="Arial"/>
                <a:ea typeface="微软雅黑"/>
                <a:sym typeface="Arial"/>
              </a:endParaRPr>
            </a:p>
          </p:txBody>
        </p:sp>
        <p:grpSp>
          <p:nvGrpSpPr>
            <p:cNvPr id="22" name="组合 21"/>
            <p:cNvGrpSpPr/>
            <p:nvPr/>
          </p:nvGrpSpPr>
          <p:grpSpPr>
            <a:xfrm>
              <a:off x="4727054" y="3140968"/>
              <a:ext cx="504056" cy="488790"/>
              <a:chOff x="4727054" y="1768670"/>
              <a:chExt cx="504056" cy="488790"/>
            </a:xfrm>
          </p:grpSpPr>
          <p:sp>
            <p:nvSpPr>
              <p:cNvPr id="23" name="左中括号 22"/>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24" name="左中括号 23"/>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25" name="TextBox 24"/>
            <p:cNvSpPr txBox="1"/>
            <p:nvPr/>
          </p:nvSpPr>
          <p:spPr>
            <a:xfrm>
              <a:off x="5351559" y="3098679"/>
              <a:ext cx="1826141" cy="584775"/>
            </a:xfrm>
            <a:prstGeom prst="rect">
              <a:avLst/>
            </a:prstGeom>
            <a:noFill/>
          </p:spPr>
          <p:txBody>
            <a:bodyPr wrap="none" rtlCol="0">
              <a:spAutoFit/>
            </a:bodyPr>
            <a:lstStyle/>
            <a:p>
              <a:r>
                <a:rPr lang="zh-CN" altLang="en-US" sz="3200" b="1" dirty="0">
                  <a:latin typeface="Arial"/>
                  <a:ea typeface="微软雅黑"/>
                  <a:sym typeface="Arial"/>
                </a:rPr>
                <a:t>相关研究</a:t>
              </a:r>
            </a:p>
          </p:txBody>
        </p:sp>
        <p:sp>
          <p:nvSpPr>
            <p:cNvPr id="26" name="TextBox 25"/>
            <p:cNvSpPr txBox="1"/>
            <p:nvPr/>
          </p:nvSpPr>
          <p:spPr>
            <a:xfrm>
              <a:off x="5447134" y="3573016"/>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5" name="组合 34"/>
          <p:cNvGrpSpPr/>
          <p:nvPr/>
        </p:nvGrpSpPr>
        <p:grpSpPr>
          <a:xfrm>
            <a:off x="4727697" y="2879800"/>
            <a:ext cx="4896544" cy="790879"/>
            <a:chOff x="4727054" y="4386058"/>
            <a:chExt cx="4896544" cy="790879"/>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3</a:t>
              </a:r>
              <a:endParaRPr lang="zh-CN" altLang="en-US" dirty="0">
                <a:latin typeface="Arial"/>
                <a:ea typeface="微软雅黑"/>
                <a:sym typeface="Arial"/>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31" name="TextBox 30"/>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研究内容</a:t>
              </a:r>
            </a:p>
          </p:txBody>
        </p:sp>
        <p:sp>
          <p:nvSpPr>
            <p:cNvPr id="32" name="TextBox 31"/>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8" name="组合 37">
            <a:extLst>
              <a:ext uri="{FF2B5EF4-FFF2-40B4-BE49-F238E27FC236}">
                <a16:creationId xmlns:a16="http://schemas.microsoft.com/office/drawing/2014/main" id="{3CAD1D57-A211-44D8-892B-97DAE6828F5A}"/>
              </a:ext>
            </a:extLst>
          </p:cNvPr>
          <p:cNvGrpSpPr/>
          <p:nvPr/>
        </p:nvGrpSpPr>
        <p:grpSpPr>
          <a:xfrm>
            <a:off x="4735226" y="3906450"/>
            <a:ext cx="4896544" cy="811128"/>
            <a:chOff x="4727054" y="4365809"/>
            <a:chExt cx="4896544" cy="811128"/>
          </a:xfrm>
        </p:grpSpPr>
        <p:sp>
          <p:nvSpPr>
            <p:cNvPr id="41" name="TextBox 26">
              <a:extLst>
                <a:ext uri="{FF2B5EF4-FFF2-40B4-BE49-F238E27FC236}">
                  <a16:creationId xmlns:a16="http://schemas.microsoft.com/office/drawing/2014/main" id="{A9FBF5A1-7233-4BFB-BE52-3C7EBE48845D}"/>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4</a:t>
              </a:r>
              <a:endParaRPr lang="zh-CN" altLang="en-US" dirty="0">
                <a:latin typeface="Arial"/>
                <a:ea typeface="微软雅黑"/>
                <a:sym typeface="Arial"/>
              </a:endParaRPr>
            </a:p>
          </p:txBody>
        </p:sp>
        <p:grpSp>
          <p:nvGrpSpPr>
            <p:cNvPr id="42" name="组合 41">
              <a:extLst>
                <a:ext uri="{FF2B5EF4-FFF2-40B4-BE49-F238E27FC236}">
                  <a16:creationId xmlns:a16="http://schemas.microsoft.com/office/drawing/2014/main" id="{AED21585-49C2-4A11-81D6-133F3A8BB37F}"/>
                </a:ext>
              </a:extLst>
            </p:cNvPr>
            <p:cNvGrpSpPr/>
            <p:nvPr/>
          </p:nvGrpSpPr>
          <p:grpSpPr>
            <a:xfrm>
              <a:off x="4727054" y="4413802"/>
              <a:ext cx="504056" cy="488790"/>
              <a:chOff x="4727054" y="1768670"/>
              <a:chExt cx="504056" cy="488790"/>
            </a:xfrm>
          </p:grpSpPr>
          <p:sp>
            <p:nvSpPr>
              <p:cNvPr id="45" name="左中括号 44">
                <a:extLst>
                  <a:ext uri="{FF2B5EF4-FFF2-40B4-BE49-F238E27FC236}">
                    <a16:creationId xmlns:a16="http://schemas.microsoft.com/office/drawing/2014/main" id="{5FE9DE43-67AD-4B15-A321-B16285C428D9}"/>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46" name="左中括号 45">
                <a:extLst>
                  <a:ext uri="{FF2B5EF4-FFF2-40B4-BE49-F238E27FC236}">
                    <a16:creationId xmlns:a16="http://schemas.microsoft.com/office/drawing/2014/main" id="{9F6869D8-3057-433C-8E1E-26C51425B79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43" name="TextBox 30">
              <a:extLst>
                <a:ext uri="{FF2B5EF4-FFF2-40B4-BE49-F238E27FC236}">
                  <a16:creationId xmlns:a16="http://schemas.microsoft.com/office/drawing/2014/main" id="{B0330DDB-0C00-4A43-9F13-06FDADEF338B}"/>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研究方案</a:t>
              </a:r>
            </a:p>
          </p:txBody>
        </p:sp>
        <p:sp>
          <p:nvSpPr>
            <p:cNvPr id="44" name="TextBox 31">
              <a:extLst>
                <a:ext uri="{FF2B5EF4-FFF2-40B4-BE49-F238E27FC236}">
                  <a16:creationId xmlns:a16="http://schemas.microsoft.com/office/drawing/2014/main" id="{8FCFD9E8-EFAB-4A50-8358-BEFA510199EB}"/>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48" name="组合 47">
            <a:extLst>
              <a:ext uri="{FF2B5EF4-FFF2-40B4-BE49-F238E27FC236}">
                <a16:creationId xmlns:a16="http://schemas.microsoft.com/office/drawing/2014/main" id="{A73B2483-6F40-4A9D-8481-B6D29AD935CC}"/>
              </a:ext>
            </a:extLst>
          </p:cNvPr>
          <p:cNvGrpSpPr/>
          <p:nvPr/>
        </p:nvGrpSpPr>
        <p:grpSpPr>
          <a:xfrm>
            <a:off x="4735226" y="4955968"/>
            <a:ext cx="6712552" cy="763135"/>
            <a:chOff x="4727054" y="4413802"/>
            <a:chExt cx="6712552" cy="763135"/>
          </a:xfrm>
        </p:grpSpPr>
        <p:sp>
          <p:nvSpPr>
            <p:cNvPr id="49" name="TextBox 26">
              <a:extLst>
                <a:ext uri="{FF2B5EF4-FFF2-40B4-BE49-F238E27FC236}">
                  <a16:creationId xmlns:a16="http://schemas.microsoft.com/office/drawing/2014/main" id="{D03D8BEA-8553-4407-9EAC-BB1DB19BC01C}"/>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5</a:t>
              </a:r>
              <a:endParaRPr lang="zh-CN" altLang="en-US" dirty="0">
                <a:latin typeface="Arial"/>
                <a:ea typeface="微软雅黑"/>
                <a:sym typeface="Arial"/>
              </a:endParaRPr>
            </a:p>
          </p:txBody>
        </p:sp>
        <p:grpSp>
          <p:nvGrpSpPr>
            <p:cNvPr id="50" name="组合 49">
              <a:extLst>
                <a:ext uri="{FF2B5EF4-FFF2-40B4-BE49-F238E27FC236}">
                  <a16:creationId xmlns:a16="http://schemas.microsoft.com/office/drawing/2014/main" id="{0FDEFA82-0FAA-410D-8499-2039A1B3EB1B}"/>
                </a:ext>
              </a:extLst>
            </p:cNvPr>
            <p:cNvGrpSpPr/>
            <p:nvPr/>
          </p:nvGrpSpPr>
          <p:grpSpPr>
            <a:xfrm>
              <a:off x="4727054" y="4413802"/>
              <a:ext cx="504056" cy="488790"/>
              <a:chOff x="4727054" y="1768670"/>
              <a:chExt cx="504056" cy="488790"/>
            </a:xfrm>
          </p:grpSpPr>
          <p:sp>
            <p:nvSpPr>
              <p:cNvPr id="53" name="左中括号 52">
                <a:extLst>
                  <a:ext uri="{FF2B5EF4-FFF2-40B4-BE49-F238E27FC236}">
                    <a16:creationId xmlns:a16="http://schemas.microsoft.com/office/drawing/2014/main" id="{52CFAEEB-31B4-4363-9F93-7B09E5AD75E5}"/>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54" name="左中括号 53">
                <a:extLst>
                  <a:ext uri="{FF2B5EF4-FFF2-40B4-BE49-F238E27FC236}">
                    <a16:creationId xmlns:a16="http://schemas.microsoft.com/office/drawing/2014/main" id="{4704BAF2-017C-40F2-B12B-92AA5A02C66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1" name="TextBox 30">
              <a:extLst>
                <a:ext uri="{FF2B5EF4-FFF2-40B4-BE49-F238E27FC236}">
                  <a16:creationId xmlns:a16="http://schemas.microsoft.com/office/drawing/2014/main" id="{CDDE207E-953D-42D9-A8BA-9B549EAAD60E}"/>
                </a:ext>
              </a:extLst>
            </p:cNvPr>
            <p:cNvSpPr txBox="1"/>
            <p:nvPr/>
          </p:nvSpPr>
          <p:spPr>
            <a:xfrm>
              <a:off x="5375125" y="4417948"/>
              <a:ext cx="6064481" cy="584775"/>
            </a:xfrm>
            <a:prstGeom prst="rect">
              <a:avLst/>
            </a:prstGeom>
            <a:noFill/>
          </p:spPr>
          <p:txBody>
            <a:bodyPr wrap="square" rtlCol="0">
              <a:spAutoFit/>
            </a:bodyPr>
            <a:lstStyle/>
            <a:p>
              <a:endParaRPr lang="zh-CN" altLang="en-US" sz="3200" b="1" dirty="0">
                <a:latin typeface="Arial"/>
                <a:ea typeface="微软雅黑"/>
                <a:sym typeface="Arial"/>
              </a:endParaRPr>
            </a:p>
          </p:txBody>
        </p:sp>
        <p:sp>
          <p:nvSpPr>
            <p:cNvPr id="52" name="TextBox 31">
              <a:extLst>
                <a:ext uri="{FF2B5EF4-FFF2-40B4-BE49-F238E27FC236}">
                  <a16:creationId xmlns:a16="http://schemas.microsoft.com/office/drawing/2014/main" id="{3A2FA924-0B72-4752-89FF-90B145EFDF23}"/>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
        <p:nvSpPr>
          <p:cNvPr id="10" name="矩形 9">
            <a:extLst>
              <a:ext uri="{FF2B5EF4-FFF2-40B4-BE49-F238E27FC236}">
                <a16:creationId xmlns:a16="http://schemas.microsoft.com/office/drawing/2014/main" id="{BC17A8F2-934F-4C6B-87D7-2137D74E3007}"/>
              </a:ext>
            </a:extLst>
          </p:cNvPr>
          <p:cNvSpPr/>
          <p:nvPr/>
        </p:nvSpPr>
        <p:spPr>
          <a:xfrm>
            <a:off x="5373767" y="4905450"/>
            <a:ext cx="3877985" cy="584775"/>
          </a:xfrm>
          <a:prstGeom prst="rect">
            <a:avLst/>
          </a:prstGeom>
        </p:spPr>
        <p:txBody>
          <a:bodyPr wrap="none">
            <a:spAutoFit/>
          </a:bodyPr>
          <a:lstStyle/>
          <a:p>
            <a:r>
              <a:rPr lang="zh-CN" altLang="en-US" sz="3200" b="1" dirty="0">
                <a:latin typeface="Arial"/>
                <a:ea typeface="微软雅黑"/>
                <a:sym typeface="Arial"/>
              </a:rPr>
              <a:t>目前进展与研究计划</a:t>
            </a:r>
          </a:p>
        </p:txBody>
      </p:sp>
    </p:spTree>
    <p:extLst>
      <p:ext uri="{BB962C8B-B14F-4D97-AF65-F5344CB8AC3E}">
        <p14:creationId xmlns:p14="http://schemas.microsoft.com/office/powerpoint/2010/main" val="97235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511DE7A-B5CC-47D1-BACE-6D07CEC8E0F7}"/>
              </a:ext>
            </a:extLst>
          </p:cNvPr>
          <p:cNvSpPr txBox="1"/>
          <p:nvPr/>
        </p:nvSpPr>
        <p:spPr>
          <a:xfrm>
            <a:off x="692459" y="736847"/>
            <a:ext cx="10493405" cy="707886"/>
          </a:xfrm>
          <a:prstGeom prst="rect">
            <a:avLst/>
          </a:prstGeom>
          <a:noFill/>
        </p:spPr>
        <p:txBody>
          <a:bodyPr wrap="square" rtlCol="0">
            <a:spAutoFit/>
          </a:bodyPr>
          <a:lstStyle/>
          <a:p>
            <a:r>
              <a:rPr lang="en-US" altLang="zh-CN" sz="4000" b="1" dirty="0">
                <a:latin typeface="微软雅黑" panose="020B0503020204020204" pitchFamily="34" charset="-122"/>
                <a:ea typeface="微软雅黑" panose="020B0503020204020204" pitchFamily="34" charset="-122"/>
              </a:rPr>
              <a:t>3.</a:t>
            </a:r>
            <a:r>
              <a:rPr lang="zh-CN" altLang="en-US" sz="4000" b="1" dirty="0">
                <a:latin typeface="微软雅黑" panose="020B0503020204020204" pitchFamily="34" charset="-122"/>
                <a:ea typeface="微软雅黑" panose="020B0503020204020204" pitchFamily="34" charset="-122"/>
              </a:rPr>
              <a:t>开发</a:t>
            </a:r>
            <a:r>
              <a:rPr lang="zh-CN" altLang="en-US" sz="4000" b="1" dirty="0">
                <a:latin typeface="微软雅黑" panose="020B0503020204020204" pitchFamily="34" charset="-122"/>
                <a:ea typeface="微软雅黑" panose="020B0503020204020204" pitchFamily="34" charset="-122"/>
                <a:sym typeface="Arial"/>
              </a:rPr>
              <a:t>基于</a:t>
            </a:r>
            <a:r>
              <a:rPr lang="en-US" altLang="zh-CN" sz="4000" b="1" dirty="0">
                <a:latin typeface="微软雅黑" panose="020B0503020204020204" pitchFamily="34" charset="-122"/>
                <a:ea typeface="微软雅黑" panose="020B0503020204020204" pitchFamily="34" charset="-122"/>
                <a:sym typeface="Arial"/>
              </a:rPr>
              <a:t>Crossing</a:t>
            </a:r>
            <a:r>
              <a:rPr lang="zh-CN" altLang="en-US" sz="4000" b="1" dirty="0">
                <a:latin typeface="微软雅黑" panose="020B0503020204020204" pitchFamily="34" charset="-122"/>
                <a:ea typeface="微软雅黑" panose="020B0503020204020204" pitchFamily="34" charset="-122"/>
                <a:sym typeface="Arial"/>
              </a:rPr>
              <a:t>选取的原理验证系统</a:t>
            </a:r>
            <a:endParaRPr lang="zh-CN" altLang="en-US" sz="4000"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875AC3A-B1EA-49FB-B9BC-F8B4721E08E6}"/>
              </a:ext>
            </a:extLst>
          </p:cNvPr>
          <p:cNvSpPr txBox="1"/>
          <p:nvPr/>
        </p:nvSpPr>
        <p:spPr>
          <a:xfrm>
            <a:off x="1020930" y="1590280"/>
            <a:ext cx="8744505" cy="461665"/>
          </a:xfrm>
          <a:prstGeom prst="rect">
            <a:avLst/>
          </a:prstGeom>
          <a:noFill/>
        </p:spPr>
        <p:txBody>
          <a:bodyPr wrap="square" rtlCol="0">
            <a:spAutoFit/>
          </a:bodyPr>
          <a:lstStyle/>
          <a:p>
            <a:r>
              <a:rPr lang="zh-CN" altLang="en-US" sz="2400" dirty="0"/>
              <a:t>具体来讲就是开发一个在</a:t>
            </a:r>
            <a:r>
              <a:rPr lang="en-US" altLang="zh-CN" sz="2400" dirty="0"/>
              <a:t>VR</a:t>
            </a:r>
            <a:r>
              <a:rPr lang="zh-CN" altLang="en-US" sz="2400" dirty="0"/>
              <a:t>环境下，基于</a:t>
            </a:r>
            <a:r>
              <a:rPr lang="en-US" altLang="zh-CN" sz="2400" dirty="0"/>
              <a:t>Crossing</a:t>
            </a:r>
            <a:r>
              <a:rPr lang="zh-CN" altLang="en-US" sz="2400" dirty="0"/>
              <a:t>的绘图程序。</a:t>
            </a:r>
          </a:p>
        </p:txBody>
      </p:sp>
      <p:pic>
        <p:nvPicPr>
          <p:cNvPr id="4" name="图片 3">
            <a:extLst>
              <a:ext uri="{FF2B5EF4-FFF2-40B4-BE49-F238E27FC236}">
                <a16:creationId xmlns:a16="http://schemas.microsoft.com/office/drawing/2014/main" id="{84728D1C-47DC-45AE-9CD6-34D0565075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880" y="2801691"/>
            <a:ext cx="5139984" cy="3319462"/>
          </a:xfrm>
          <a:prstGeom prst="rect">
            <a:avLst/>
          </a:prstGeom>
        </p:spPr>
      </p:pic>
      <p:pic>
        <p:nvPicPr>
          <p:cNvPr id="6" name="图片 5">
            <a:extLst>
              <a:ext uri="{FF2B5EF4-FFF2-40B4-BE49-F238E27FC236}">
                <a16:creationId xmlns:a16="http://schemas.microsoft.com/office/drawing/2014/main" id="{8CB571D9-D609-4CC7-8D5D-9E4F0F4C1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136" y="2801691"/>
            <a:ext cx="4629149" cy="3319462"/>
          </a:xfrm>
          <a:prstGeom prst="rect">
            <a:avLst/>
          </a:prstGeom>
        </p:spPr>
      </p:pic>
    </p:spTree>
    <p:extLst>
      <p:ext uri="{BB962C8B-B14F-4D97-AF65-F5344CB8AC3E}">
        <p14:creationId xmlns:p14="http://schemas.microsoft.com/office/powerpoint/2010/main" val="77878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6004"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1464"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20062" y="2492897"/>
            <a:ext cx="415498" cy="1358705"/>
          </a:xfrm>
          <a:prstGeom prst="rect">
            <a:avLst/>
          </a:prstGeom>
          <a:noFill/>
        </p:spPr>
        <p:txBody>
          <a:bodyPr wrap="none" rtlCol="0">
            <a:spAutoFit/>
          </a:bodyPr>
          <a:lstStyle/>
          <a:p>
            <a:pPr>
              <a:lnSpc>
                <a:spcPct val="250000"/>
              </a:lnSpc>
            </a:pPr>
            <a:r>
              <a:rPr lang="zh-CN" altLang="en-US" dirty="0">
                <a:latin typeface="Arial"/>
                <a:ea typeface="微软雅黑"/>
                <a:sym typeface="Arial"/>
              </a:rPr>
              <a:t>目</a:t>
            </a:r>
            <a:endParaRPr lang="en-US" altLang="zh-CN" dirty="0">
              <a:latin typeface="Arial"/>
              <a:ea typeface="微软雅黑"/>
              <a:sym typeface="Arial"/>
            </a:endParaRPr>
          </a:p>
          <a:p>
            <a:pPr>
              <a:lnSpc>
                <a:spcPct val="250000"/>
              </a:lnSpc>
            </a:pPr>
            <a:r>
              <a:rPr lang="zh-CN" altLang="en-US" dirty="0">
                <a:latin typeface="Arial"/>
                <a:ea typeface="微软雅黑"/>
                <a:sym typeface="Arial"/>
              </a:rPr>
              <a:t>录</a:t>
            </a:r>
            <a:endParaRPr lang="en-US" altLang="zh-CN" dirty="0">
              <a:latin typeface="Arial"/>
              <a:ea typeface="微软雅黑"/>
              <a:sym typeface="Arial"/>
            </a:endParaRPr>
          </a:p>
        </p:txBody>
      </p:sp>
      <p:sp>
        <p:nvSpPr>
          <p:cNvPr id="11" name="矩形 10"/>
          <p:cNvSpPr/>
          <p:nvPr/>
        </p:nvSpPr>
        <p:spPr>
          <a:xfrm>
            <a:off x="1262462" y="3329698"/>
            <a:ext cx="225026" cy="1323439"/>
          </a:xfrm>
          <a:prstGeom prst="rect">
            <a:avLst/>
          </a:prstGeom>
        </p:spPr>
        <p:txBody>
          <a:bodyPr wrap="square">
            <a:spAutoFit/>
          </a:bodyPr>
          <a:lstStyle/>
          <a:p>
            <a:pPr lvl="0"/>
            <a:r>
              <a:rPr lang="en-US" altLang="zh-CN" sz="1000" dirty="0">
                <a:solidFill>
                  <a:prstClr val="black"/>
                </a:solidFill>
                <a:latin typeface="Arial"/>
                <a:ea typeface="微软雅黑"/>
                <a:sym typeface="Arial"/>
              </a:rPr>
              <a:t>CONTENTS</a:t>
            </a:r>
            <a:endParaRPr lang="zh-CN" altLang="en-US" sz="1000" dirty="0">
              <a:solidFill>
                <a:prstClr val="black"/>
              </a:solidFill>
              <a:latin typeface="Arial"/>
              <a:ea typeface="微软雅黑"/>
              <a:sym typeface="Arial"/>
            </a:endParaRPr>
          </a:p>
        </p:txBody>
      </p:sp>
      <p:grpSp>
        <p:nvGrpSpPr>
          <p:cNvPr id="35" name="组合 34"/>
          <p:cNvGrpSpPr/>
          <p:nvPr/>
        </p:nvGrpSpPr>
        <p:grpSpPr>
          <a:xfrm>
            <a:off x="4727697" y="1801454"/>
            <a:ext cx="4896544" cy="790879"/>
            <a:chOff x="4727054" y="4386058"/>
            <a:chExt cx="4896544" cy="790879"/>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2</a:t>
              </a:r>
              <a:endParaRPr lang="zh-CN" altLang="en-US" dirty="0">
                <a:latin typeface="Arial"/>
                <a:ea typeface="微软雅黑"/>
                <a:sym typeface="Arial"/>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31" name="TextBox 30"/>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研究现状</a:t>
              </a:r>
            </a:p>
          </p:txBody>
        </p:sp>
        <p:sp>
          <p:nvSpPr>
            <p:cNvPr id="32" name="TextBox 31"/>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8" name="组合 37">
            <a:extLst>
              <a:ext uri="{FF2B5EF4-FFF2-40B4-BE49-F238E27FC236}">
                <a16:creationId xmlns:a16="http://schemas.microsoft.com/office/drawing/2014/main" id="{3CAD1D57-A211-44D8-892B-97DAE6828F5A}"/>
              </a:ext>
            </a:extLst>
          </p:cNvPr>
          <p:cNvGrpSpPr/>
          <p:nvPr/>
        </p:nvGrpSpPr>
        <p:grpSpPr>
          <a:xfrm>
            <a:off x="4735226" y="2911850"/>
            <a:ext cx="4896544" cy="811128"/>
            <a:chOff x="4727054" y="4365809"/>
            <a:chExt cx="4896544" cy="811128"/>
          </a:xfrm>
        </p:grpSpPr>
        <p:sp>
          <p:nvSpPr>
            <p:cNvPr id="41" name="TextBox 26">
              <a:extLst>
                <a:ext uri="{FF2B5EF4-FFF2-40B4-BE49-F238E27FC236}">
                  <a16:creationId xmlns:a16="http://schemas.microsoft.com/office/drawing/2014/main" id="{A9FBF5A1-7233-4BFB-BE52-3C7EBE48845D}"/>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3</a:t>
              </a:r>
              <a:endParaRPr lang="zh-CN" altLang="en-US" dirty="0">
                <a:latin typeface="Arial"/>
                <a:ea typeface="微软雅黑"/>
                <a:sym typeface="Arial"/>
              </a:endParaRPr>
            </a:p>
          </p:txBody>
        </p:sp>
        <p:grpSp>
          <p:nvGrpSpPr>
            <p:cNvPr id="42" name="组合 41">
              <a:extLst>
                <a:ext uri="{FF2B5EF4-FFF2-40B4-BE49-F238E27FC236}">
                  <a16:creationId xmlns:a16="http://schemas.microsoft.com/office/drawing/2014/main" id="{AED21585-49C2-4A11-81D6-133F3A8BB37F}"/>
                </a:ext>
              </a:extLst>
            </p:cNvPr>
            <p:cNvGrpSpPr/>
            <p:nvPr/>
          </p:nvGrpSpPr>
          <p:grpSpPr>
            <a:xfrm>
              <a:off x="4727054" y="4413802"/>
              <a:ext cx="504056" cy="488790"/>
              <a:chOff x="4727054" y="1768670"/>
              <a:chExt cx="504056" cy="488790"/>
            </a:xfrm>
          </p:grpSpPr>
          <p:sp>
            <p:nvSpPr>
              <p:cNvPr id="45" name="左中括号 44">
                <a:extLst>
                  <a:ext uri="{FF2B5EF4-FFF2-40B4-BE49-F238E27FC236}">
                    <a16:creationId xmlns:a16="http://schemas.microsoft.com/office/drawing/2014/main" id="{5FE9DE43-67AD-4B15-A321-B16285C428D9}"/>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46" name="左中括号 45">
                <a:extLst>
                  <a:ext uri="{FF2B5EF4-FFF2-40B4-BE49-F238E27FC236}">
                    <a16:creationId xmlns:a16="http://schemas.microsoft.com/office/drawing/2014/main" id="{9F6869D8-3057-433C-8E1E-26C51425B79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43" name="TextBox 30">
              <a:extLst>
                <a:ext uri="{FF2B5EF4-FFF2-40B4-BE49-F238E27FC236}">
                  <a16:creationId xmlns:a16="http://schemas.microsoft.com/office/drawing/2014/main" id="{B0330DDB-0C00-4A43-9F13-06FDADEF338B}"/>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研究目的</a:t>
              </a:r>
            </a:p>
          </p:txBody>
        </p:sp>
        <p:sp>
          <p:nvSpPr>
            <p:cNvPr id="44" name="TextBox 31">
              <a:extLst>
                <a:ext uri="{FF2B5EF4-FFF2-40B4-BE49-F238E27FC236}">
                  <a16:creationId xmlns:a16="http://schemas.microsoft.com/office/drawing/2014/main" id="{8FCFD9E8-EFAB-4A50-8358-BEFA510199EB}"/>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55" name="组合 54">
            <a:extLst>
              <a:ext uri="{FF2B5EF4-FFF2-40B4-BE49-F238E27FC236}">
                <a16:creationId xmlns:a16="http://schemas.microsoft.com/office/drawing/2014/main" id="{01FA9C9A-D350-491B-8D93-87C10D11B8AA}"/>
              </a:ext>
            </a:extLst>
          </p:cNvPr>
          <p:cNvGrpSpPr/>
          <p:nvPr/>
        </p:nvGrpSpPr>
        <p:grpSpPr>
          <a:xfrm>
            <a:off x="4727697" y="4873921"/>
            <a:ext cx="4896544" cy="793550"/>
            <a:chOff x="4727054" y="1719091"/>
            <a:chExt cx="4896544" cy="793550"/>
          </a:xfrm>
        </p:grpSpPr>
        <p:sp>
          <p:nvSpPr>
            <p:cNvPr id="56" name="TextBox 12">
              <a:extLst>
                <a:ext uri="{FF2B5EF4-FFF2-40B4-BE49-F238E27FC236}">
                  <a16:creationId xmlns:a16="http://schemas.microsoft.com/office/drawing/2014/main" id="{CB76E559-6999-43B5-94D2-B7B15FEA3241}"/>
                </a:ext>
              </a:extLst>
            </p:cNvPr>
            <p:cNvSpPr txBox="1"/>
            <p:nvPr/>
          </p:nvSpPr>
          <p:spPr>
            <a:xfrm>
              <a:off x="4822629" y="1828399"/>
              <a:ext cx="312906" cy="369332"/>
            </a:xfrm>
            <a:prstGeom prst="rect">
              <a:avLst/>
            </a:prstGeom>
            <a:noFill/>
          </p:spPr>
          <p:txBody>
            <a:bodyPr wrap="none" rtlCol="0">
              <a:spAutoFit/>
            </a:bodyPr>
            <a:lstStyle/>
            <a:p>
              <a:r>
                <a:rPr lang="en-US" altLang="zh-CN" dirty="0">
                  <a:solidFill>
                    <a:srgbClr val="FF0000"/>
                  </a:solidFill>
                  <a:latin typeface="Arial"/>
                  <a:ea typeface="微软雅黑"/>
                  <a:sym typeface="Arial"/>
                </a:rPr>
                <a:t>5</a:t>
              </a:r>
              <a:endParaRPr lang="zh-CN" altLang="en-US" dirty="0">
                <a:solidFill>
                  <a:srgbClr val="FF0000"/>
                </a:solidFill>
                <a:latin typeface="Arial"/>
                <a:ea typeface="微软雅黑"/>
                <a:sym typeface="Arial"/>
              </a:endParaRPr>
            </a:p>
          </p:txBody>
        </p:sp>
        <p:grpSp>
          <p:nvGrpSpPr>
            <p:cNvPr id="57" name="组合 56">
              <a:extLst>
                <a:ext uri="{FF2B5EF4-FFF2-40B4-BE49-F238E27FC236}">
                  <a16:creationId xmlns:a16="http://schemas.microsoft.com/office/drawing/2014/main" id="{7EF9E4C2-8CB4-40F8-BD95-2AF1F7020092}"/>
                </a:ext>
              </a:extLst>
            </p:cNvPr>
            <p:cNvGrpSpPr/>
            <p:nvPr/>
          </p:nvGrpSpPr>
          <p:grpSpPr>
            <a:xfrm>
              <a:off x="4727054" y="1768670"/>
              <a:ext cx="504056" cy="488790"/>
              <a:chOff x="4727054" y="1768670"/>
              <a:chExt cx="504056" cy="488790"/>
            </a:xfrm>
          </p:grpSpPr>
          <p:sp>
            <p:nvSpPr>
              <p:cNvPr id="60" name="左中括号 59">
                <a:extLst>
                  <a:ext uri="{FF2B5EF4-FFF2-40B4-BE49-F238E27FC236}">
                    <a16:creationId xmlns:a16="http://schemas.microsoft.com/office/drawing/2014/main" id="{45E38E66-51F4-47C3-B6BA-0E025708C9C7}"/>
                  </a:ext>
                </a:extLst>
              </p:cNvPr>
              <p:cNvSpPr/>
              <p:nvPr/>
            </p:nvSpPr>
            <p:spPr>
              <a:xfrm>
                <a:off x="472705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1" name="左中括号 60">
                <a:extLst>
                  <a:ext uri="{FF2B5EF4-FFF2-40B4-BE49-F238E27FC236}">
                    <a16:creationId xmlns:a16="http://schemas.microsoft.com/office/drawing/2014/main" id="{7EBAEB8E-26DE-4143-B595-37D288D18FCC}"/>
                  </a:ext>
                </a:extLst>
              </p:cNvPr>
              <p:cNvSpPr/>
              <p:nvPr/>
            </p:nvSpPr>
            <p:spPr>
              <a:xfrm flipH="1">
                <a:off x="508709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8" name="TextBox 15">
              <a:extLst>
                <a:ext uri="{FF2B5EF4-FFF2-40B4-BE49-F238E27FC236}">
                  <a16:creationId xmlns:a16="http://schemas.microsoft.com/office/drawing/2014/main" id="{22A38636-9B16-4D9A-B607-C4C28C6AF2CA}"/>
                </a:ext>
              </a:extLst>
            </p:cNvPr>
            <p:cNvSpPr txBox="1"/>
            <p:nvPr/>
          </p:nvSpPr>
          <p:spPr>
            <a:xfrm>
              <a:off x="5375126" y="1719091"/>
              <a:ext cx="3877985" cy="584775"/>
            </a:xfrm>
            <a:prstGeom prst="rect">
              <a:avLst/>
            </a:prstGeom>
            <a:noFill/>
          </p:spPr>
          <p:txBody>
            <a:bodyPr wrap="none" rtlCol="0">
              <a:spAutoFit/>
            </a:bodyPr>
            <a:lstStyle/>
            <a:p>
              <a:r>
                <a:rPr lang="zh-CN" altLang="en-US" sz="3200" b="1" dirty="0">
                  <a:solidFill>
                    <a:srgbClr val="FF0000"/>
                  </a:solidFill>
                  <a:latin typeface="Arial"/>
                  <a:ea typeface="微软雅黑"/>
                  <a:sym typeface="Arial"/>
                </a:rPr>
                <a:t>目前进展与研究计划</a:t>
              </a:r>
            </a:p>
          </p:txBody>
        </p:sp>
        <p:sp>
          <p:nvSpPr>
            <p:cNvPr id="59" name="TextBox 16">
              <a:extLst>
                <a:ext uri="{FF2B5EF4-FFF2-40B4-BE49-F238E27FC236}">
                  <a16:creationId xmlns:a16="http://schemas.microsoft.com/office/drawing/2014/main" id="{D313EA06-4FDA-4E86-ACFD-C47C8A790379}"/>
                </a:ext>
              </a:extLst>
            </p:cNvPr>
            <p:cNvSpPr txBox="1"/>
            <p:nvPr/>
          </p:nvSpPr>
          <p:spPr>
            <a:xfrm>
              <a:off x="5447134" y="2204864"/>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62" name="组合 61">
            <a:extLst>
              <a:ext uri="{FF2B5EF4-FFF2-40B4-BE49-F238E27FC236}">
                <a16:creationId xmlns:a16="http://schemas.microsoft.com/office/drawing/2014/main" id="{03C78DD5-A1AB-4517-B4BA-EE0CDD6CB6C4}"/>
              </a:ext>
            </a:extLst>
          </p:cNvPr>
          <p:cNvGrpSpPr/>
          <p:nvPr/>
        </p:nvGrpSpPr>
        <p:grpSpPr>
          <a:xfrm>
            <a:off x="4727697" y="751003"/>
            <a:ext cx="4896544" cy="790879"/>
            <a:chOff x="4727054" y="4386058"/>
            <a:chExt cx="4896544" cy="790879"/>
          </a:xfrm>
        </p:grpSpPr>
        <p:sp>
          <p:nvSpPr>
            <p:cNvPr id="63" name="TextBox 26">
              <a:extLst>
                <a:ext uri="{FF2B5EF4-FFF2-40B4-BE49-F238E27FC236}">
                  <a16:creationId xmlns:a16="http://schemas.microsoft.com/office/drawing/2014/main" id="{4D1FB382-6F80-43FC-B0FB-6ECA9272E15E}"/>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1</a:t>
              </a:r>
              <a:endParaRPr lang="zh-CN" altLang="en-US" dirty="0">
                <a:latin typeface="Arial"/>
                <a:ea typeface="微软雅黑"/>
                <a:sym typeface="Arial"/>
              </a:endParaRPr>
            </a:p>
          </p:txBody>
        </p:sp>
        <p:grpSp>
          <p:nvGrpSpPr>
            <p:cNvPr id="64" name="组合 63">
              <a:extLst>
                <a:ext uri="{FF2B5EF4-FFF2-40B4-BE49-F238E27FC236}">
                  <a16:creationId xmlns:a16="http://schemas.microsoft.com/office/drawing/2014/main" id="{24C3D771-B922-4F0A-8AC6-50655AFBD6B6}"/>
                </a:ext>
              </a:extLst>
            </p:cNvPr>
            <p:cNvGrpSpPr/>
            <p:nvPr/>
          </p:nvGrpSpPr>
          <p:grpSpPr>
            <a:xfrm>
              <a:off x="4727054" y="4413802"/>
              <a:ext cx="504056" cy="488790"/>
              <a:chOff x="4727054" y="1768670"/>
              <a:chExt cx="504056" cy="488790"/>
            </a:xfrm>
          </p:grpSpPr>
          <p:sp>
            <p:nvSpPr>
              <p:cNvPr id="67" name="左中括号 66">
                <a:extLst>
                  <a:ext uri="{FF2B5EF4-FFF2-40B4-BE49-F238E27FC236}">
                    <a16:creationId xmlns:a16="http://schemas.microsoft.com/office/drawing/2014/main" id="{3E486043-5796-4C73-9AC9-E00BB3DAE1A1}"/>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8" name="左中括号 67">
                <a:extLst>
                  <a:ext uri="{FF2B5EF4-FFF2-40B4-BE49-F238E27FC236}">
                    <a16:creationId xmlns:a16="http://schemas.microsoft.com/office/drawing/2014/main" id="{4B935B8B-D675-4961-93D0-7590D218AA57}"/>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65" name="TextBox 30">
              <a:extLst>
                <a:ext uri="{FF2B5EF4-FFF2-40B4-BE49-F238E27FC236}">
                  <a16:creationId xmlns:a16="http://schemas.microsoft.com/office/drawing/2014/main" id="{4E0FB5F7-B03F-46BC-AAE9-C6EC066F1321}"/>
                </a:ext>
              </a:extLst>
            </p:cNvPr>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研究背景</a:t>
              </a:r>
            </a:p>
          </p:txBody>
        </p:sp>
        <p:sp>
          <p:nvSpPr>
            <p:cNvPr id="66" name="TextBox 31">
              <a:extLst>
                <a:ext uri="{FF2B5EF4-FFF2-40B4-BE49-F238E27FC236}">
                  <a16:creationId xmlns:a16="http://schemas.microsoft.com/office/drawing/2014/main" id="{D4484EE4-C2B5-47A5-9848-F30C6E11DC9C}"/>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47" name="组合 46">
            <a:extLst>
              <a:ext uri="{FF2B5EF4-FFF2-40B4-BE49-F238E27FC236}">
                <a16:creationId xmlns:a16="http://schemas.microsoft.com/office/drawing/2014/main" id="{0FDCD450-E501-4639-B63D-0F31A1461E4C}"/>
              </a:ext>
            </a:extLst>
          </p:cNvPr>
          <p:cNvGrpSpPr/>
          <p:nvPr/>
        </p:nvGrpSpPr>
        <p:grpSpPr>
          <a:xfrm>
            <a:off x="4727697" y="3919998"/>
            <a:ext cx="4896544" cy="811128"/>
            <a:chOff x="4727054" y="4365809"/>
            <a:chExt cx="4896544" cy="811128"/>
          </a:xfrm>
        </p:grpSpPr>
        <p:sp>
          <p:nvSpPr>
            <p:cNvPr id="69" name="TextBox 26">
              <a:extLst>
                <a:ext uri="{FF2B5EF4-FFF2-40B4-BE49-F238E27FC236}">
                  <a16:creationId xmlns:a16="http://schemas.microsoft.com/office/drawing/2014/main" id="{EC7E41DE-BD84-4025-BCCC-A717C1162988}"/>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4</a:t>
              </a:r>
              <a:endParaRPr lang="zh-CN" altLang="en-US" dirty="0">
                <a:latin typeface="Arial"/>
                <a:ea typeface="微软雅黑"/>
                <a:sym typeface="Arial"/>
              </a:endParaRPr>
            </a:p>
          </p:txBody>
        </p:sp>
        <p:grpSp>
          <p:nvGrpSpPr>
            <p:cNvPr id="70" name="组合 69">
              <a:extLst>
                <a:ext uri="{FF2B5EF4-FFF2-40B4-BE49-F238E27FC236}">
                  <a16:creationId xmlns:a16="http://schemas.microsoft.com/office/drawing/2014/main" id="{2001BF4F-9347-4EBA-8A35-8B7C76E387B1}"/>
                </a:ext>
              </a:extLst>
            </p:cNvPr>
            <p:cNvGrpSpPr/>
            <p:nvPr/>
          </p:nvGrpSpPr>
          <p:grpSpPr>
            <a:xfrm>
              <a:off x="4727054" y="4413802"/>
              <a:ext cx="504056" cy="488790"/>
              <a:chOff x="4727054" y="1768670"/>
              <a:chExt cx="504056" cy="488790"/>
            </a:xfrm>
          </p:grpSpPr>
          <p:sp>
            <p:nvSpPr>
              <p:cNvPr id="73" name="左中括号 72">
                <a:extLst>
                  <a:ext uri="{FF2B5EF4-FFF2-40B4-BE49-F238E27FC236}">
                    <a16:creationId xmlns:a16="http://schemas.microsoft.com/office/drawing/2014/main" id="{5BB02AE4-4EBB-404F-88F3-18EB33C688D5}"/>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74" name="左中括号 73">
                <a:extLst>
                  <a:ext uri="{FF2B5EF4-FFF2-40B4-BE49-F238E27FC236}">
                    <a16:creationId xmlns:a16="http://schemas.microsoft.com/office/drawing/2014/main" id="{352DD342-4626-402F-9EEC-8F0B37BD3B4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71" name="TextBox 30">
              <a:extLst>
                <a:ext uri="{FF2B5EF4-FFF2-40B4-BE49-F238E27FC236}">
                  <a16:creationId xmlns:a16="http://schemas.microsoft.com/office/drawing/2014/main" id="{4A1F4095-7C3C-40D0-B7BA-FFD89BB988A5}"/>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研究方案</a:t>
              </a:r>
            </a:p>
          </p:txBody>
        </p:sp>
        <p:sp>
          <p:nvSpPr>
            <p:cNvPr id="72" name="TextBox 31">
              <a:extLst>
                <a:ext uri="{FF2B5EF4-FFF2-40B4-BE49-F238E27FC236}">
                  <a16:creationId xmlns:a16="http://schemas.microsoft.com/office/drawing/2014/main" id="{E4F34160-1681-40C2-809A-A4A641CD7920}"/>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Tree>
    <p:extLst>
      <p:ext uri="{BB962C8B-B14F-4D97-AF65-F5344CB8AC3E}">
        <p14:creationId xmlns:p14="http://schemas.microsoft.com/office/powerpoint/2010/main" val="188970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65502" y="711394"/>
            <a:ext cx="3844354" cy="984885"/>
          </a:xfrm>
          <a:prstGeom prst="rect">
            <a:avLst/>
          </a:prstGeom>
        </p:spPr>
        <p:txBody>
          <a:bodyPr wrap="square">
            <a:spAutoFit/>
          </a:bodyPr>
          <a:lstStyle/>
          <a:p>
            <a:r>
              <a:rPr lang="zh-CN" altLang="en-US" sz="4000" b="1" dirty="0">
                <a:latin typeface="Arial"/>
                <a:ea typeface="微软雅黑"/>
                <a:sym typeface="Arial"/>
              </a:rPr>
              <a:t>目前进展</a:t>
            </a:r>
          </a:p>
          <a:p>
            <a:endParaRPr lang="zh-CN" altLang="en-US" b="1" dirty="0">
              <a:latin typeface="Arial"/>
              <a:ea typeface="微软雅黑"/>
              <a:sym typeface="Arial"/>
            </a:endParaRPr>
          </a:p>
        </p:txBody>
      </p:sp>
      <p:sp>
        <p:nvSpPr>
          <p:cNvPr id="7" name="文本框 6">
            <a:extLst>
              <a:ext uri="{FF2B5EF4-FFF2-40B4-BE49-F238E27FC236}">
                <a16:creationId xmlns:a16="http://schemas.microsoft.com/office/drawing/2014/main" id="{DDFC6C75-2FC1-42BC-A48D-A45DA017E766}"/>
              </a:ext>
            </a:extLst>
          </p:cNvPr>
          <p:cNvSpPr txBox="1"/>
          <p:nvPr/>
        </p:nvSpPr>
        <p:spPr>
          <a:xfrm>
            <a:off x="665502" y="1980729"/>
            <a:ext cx="9581322"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已完成了</a:t>
            </a:r>
            <a:r>
              <a:rPr lang="zh-CN" altLang="en-US" sz="2800" dirty="0">
                <a:solidFill>
                  <a:srgbClr val="FF0000"/>
                </a:solidFill>
                <a:latin typeface="微软雅黑" panose="020B0503020204020204" pitchFamily="34" charset="-122"/>
                <a:ea typeface="微软雅黑" panose="020B0503020204020204" pitchFamily="34" charset="-122"/>
              </a:rPr>
              <a:t>非遮挡</a:t>
            </a:r>
            <a:r>
              <a:rPr lang="zh-CN" altLang="en-US" sz="2800" dirty="0">
                <a:latin typeface="微软雅黑" panose="020B0503020204020204" pitchFamily="34" charset="-122"/>
                <a:ea typeface="微软雅黑" panose="020B0503020204020204" pitchFamily="34" charset="-122"/>
              </a:rPr>
              <a:t>情况下的</a:t>
            </a:r>
            <a:r>
              <a:rPr lang="en-US" altLang="zh-CN" sz="2800" dirty="0">
                <a:latin typeface="微软雅黑" panose="020B0503020204020204" pitchFamily="34" charset="-122"/>
                <a:ea typeface="微软雅黑" panose="020B0503020204020204" pitchFamily="34" charset="-122"/>
              </a:rPr>
              <a:t>Crossing</a:t>
            </a:r>
            <a:r>
              <a:rPr lang="zh-CN" altLang="en-US" sz="2800" dirty="0">
                <a:latin typeface="微软雅黑" panose="020B0503020204020204" pitchFamily="34" charset="-122"/>
                <a:ea typeface="微软雅黑" panose="020B0503020204020204" pitchFamily="34" charset="-122"/>
              </a:rPr>
              <a:t>目标获取的实验和后续分析工作，论文已经投了人机交互领域最顶级的会议</a:t>
            </a:r>
            <a:r>
              <a:rPr lang="en-US" altLang="zh-CN" sz="2800" dirty="0">
                <a:solidFill>
                  <a:srgbClr val="FF0000"/>
                </a:solidFill>
                <a:latin typeface="微软雅黑" panose="020B0503020204020204" pitchFamily="34" charset="-122"/>
                <a:ea typeface="微软雅黑" panose="020B0503020204020204" pitchFamily="34" charset="-122"/>
              </a:rPr>
              <a:t>CHI</a:t>
            </a:r>
            <a:r>
              <a:rPr lang="zh-CN" altLang="en-US" sz="2800"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9660F962-15D4-4C85-B92F-CDD9FFF6BE41}"/>
              </a:ext>
            </a:extLst>
          </p:cNvPr>
          <p:cNvSpPr txBox="1"/>
          <p:nvPr/>
        </p:nvSpPr>
        <p:spPr>
          <a:xfrm>
            <a:off x="665502" y="3573104"/>
            <a:ext cx="9581322"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正在研究</a:t>
            </a:r>
            <a:r>
              <a:rPr lang="zh-CN" altLang="en-US" sz="2800" dirty="0">
                <a:latin typeface="微软雅黑" panose="020B0503020204020204" pitchFamily="34" charset="-122"/>
                <a:ea typeface="微软雅黑" panose="020B0503020204020204" pitchFamily="34" charset="-122"/>
                <a:sym typeface="Arial"/>
              </a:rPr>
              <a:t>基于</a:t>
            </a:r>
            <a:r>
              <a:rPr lang="en-US" altLang="zh-CN" sz="2800" dirty="0">
                <a:latin typeface="微软雅黑" panose="020B0503020204020204" pitchFamily="34" charset="-122"/>
                <a:ea typeface="微软雅黑" panose="020B0503020204020204" pitchFamily="34" charset="-122"/>
                <a:sym typeface="Arial"/>
              </a:rPr>
              <a:t>Crossing</a:t>
            </a:r>
            <a:r>
              <a:rPr lang="zh-CN" altLang="en-US" sz="2800" dirty="0">
                <a:latin typeface="微软雅黑" panose="020B0503020204020204" pitchFamily="34" charset="-122"/>
                <a:ea typeface="微软雅黑" panose="020B0503020204020204" pitchFamily="34" charset="-122"/>
                <a:sym typeface="Arial"/>
              </a:rPr>
              <a:t>选取被遮挡的目标。</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74670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8667" y="611396"/>
            <a:ext cx="3844354" cy="707886"/>
          </a:xfrm>
          <a:prstGeom prst="rect">
            <a:avLst/>
          </a:prstGeom>
        </p:spPr>
        <p:txBody>
          <a:bodyPr wrap="square">
            <a:spAutoFit/>
          </a:bodyPr>
          <a:lstStyle/>
          <a:p>
            <a:r>
              <a:rPr lang="zh-CN" altLang="en-US" sz="4000" b="1" dirty="0">
                <a:latin typeface="Arial"/>
                <a:ea typeface="微软雅黑"/>
                <a:sym typeface="Arial"/>
              </a:rPr>
              <a:t>研究计划</a:t>
            </a:r>
          </a:p>
        </p:txBody>
      </p:sp>
      <p:sp>
        <p:nvSpPr>
          <p:cNvPr id="8" name="文本框 7">
            <a:extLst>
              <a:ext uri="{FF2B5EF4-FFF2-40B4-BE49-F238E27FC236}">
                <a16:creationId xmlns:a16="http://schemas.microsoft.com/office/drawing/2014/main" id="{A156516D-E440-4C4F-9F9C-4306F97251A4}"/>
              </a:ext>
            </a:extLst>
          </p:cNvPr>
          <p:cNvSpPr txBox="1"/>
          <p:nvPr/>
        </p:nvSpPr>
        <p:spPr>
          <a:xfrm>
            <a:off x="798667" y="2014054"/>
            <a:ext cx="9581322" cy="954107"/>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2018.11-2019.02</a:t>
            </a:r>
            <a:r>
              <a:rPr lang="en-US" altLang="zh-CN" sz="2800" dirty="0">
                <a:latin typeface="微软雅黑" panose="020B0503020204020204" pitchFamily="34" charset="-122"/>
                <a:ea typeface="微软雅黑" panose="020B0503020204020204" pitchFamily="34" charset="-122"/>
              </a:rPr>
              <a:t> </a:t>
            </a:r>
          </a:p>
          <a:p>
            <a:r>
              <a:rPr lang="zh-CN" altLang="en-US" sz="2800" dirty="0">
                <a:latin typeface="微软雅黑" panose="020B0503020204020204" pitchFamily="34" charset="-122"/>
                <a:ea typeface="微软雅黑" panose="020B0503020204020204" pitchFamily="34" charset="-122"/>
              </a:rPr>
              <a:t>完成基于</a:t>
            </a:r>
            <a:r>
              <a:rPr lang="en-US" altLang="zh-CN" sz="2800" dirty="0">
                <a:latin typeface="微软雅黑" panose="020B0503020204020204" pitchFamily="34" charset="-122"/>
                <a:ea typeface="微软雅黑" panose="020B0503020204020204" pitchFamily="34" charset="-122"/>
              </a:rPr>
              <a:t>Crossing</a:t>
            </a:r>
            <a:r>
              <a:rPr lang="zh-CN" altLang="en-US" sz="2800" dirty="0">
                <a:latin typeface="微软雅黑" panose="020B0503020204020204" pitchFamily="34" charset="-122"/>
                <a:ea typeface="微软雅黑" panose="020B0503020204020204" pitchFamily="34" charset="-122"/>
              </a:rPr>
              <a:t>选取遮挡目标的研究。</a:t>
            </a:r>
            <a:endParaRPr lang="en-US" altLang="zh-CN"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BA23718-C967-4D96-B88D-4907A5EA883D}"/>
              </a:ext>
            </a:extLst>
          </p:cNvPr>
          <p:cNvSpPr txBox="1"/>
          <p:nvPr/>
        </p:nvSpPr>
        <p:spPr>
          <a:xfrm>
            <a:off x="798667" y="3437831"/>
            <a:ext cx="10104860" cy="954107"/>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2019.03-2019.06</a:t>
            </a:r>
            <a:endParaRPr lang="zh-CN" altLang="en-US" sz="2800" dirty="0">
              <a:latin typeface="微软雅黑" panose="020B0503020204020204" pitchFamily="34" charset="-122"/>
              <a:ea typeface="微软雅黑" panose="020B0503020204020204" pitchFamily="34" charset="-122"/>
              <a:sym typeface="Arial"/>
            </a:endParaRPr>
          </a:p>
          <a:p>
            <a:r>
              <a:rPr lang="zh-CN" altLang="en-US" sz="2800" dirty="0">
                <a:latin typeface="微软雅黑" panose="020B0503020204020204" pitchFamily="34" charset="-122"/>
                <a:ea typeface="微软雅黑" panose="020B0503020204020204" pitchFamily="34" charset="-122"/>
                <a:sym typeface="Arial"/>
              </a:rPr>
              <a:t>完成在</a:t>
            </a:r>
            <a:r>
              <a:rPr lang="en-US" altLang="zh-CN" sz="2800" dirty="0">
                <a:latin typeface="微软雅黑" panose="020B0503020204020204" pitchFamily="34" charset="-122"/>
                <a:ea typeface="微软雅黑" panose="020B0503020204020204" pitchFamily="34" charset="-122"/>
                <a:sym typeface="Arial"/>
              </a:rPr>
              <a:t>VR</a:t>
            </a:r>
            <a:r>
              <a:rPr lang="zh-CN" altLang="en-US" sz="2800" dirty="0">
                <a:latin typeface="微软雅黑" panose="020B0503020204020204" pitchFamily="34" charset="-122"/>
                <a:ea typeface="微软雅黑" panose="020B0503020204020204" pitchFamily="34" charset="-122"/>
                <a:sym typeface="Arial"/>
              </a:rPr>
              <a:t>环境下基于</a:t>
            </a:r>
            <a:r>
              <a:rPr lang="en-US" altLang="zh-CN" sz="2800" dirty="0">
                <a:latin typeface="微软雅黑" panose="020B0503020204020204" pitchFamily="34" charset="-122"/>
                <a:ea typeface="微软雅黑" panose="020B0503020204020204" pitchFamily="34" charset="-122"/>
                <a:sym typeface="Arial"/>
              </a:rPr>
              <a:t>Crossing</a:t>
            </a:r>
            <a:r>
              <a:rPr lang="zh-CN" altLang="en-US" sz="2800" dirty="0">
                <a:latin typeface="微软雅黑" panose="020B0503020204020204" pitchFamily="34" charset="-122"/>
                <a:ea typeface="微软雅黑" panose="020B0503020204020204" pitchFamily="34" charset="-122"/>
                <a:sym typeface="Arial"/>
              </a:rPr>
              <a:t>目标选取的原理验证系统的开发。</a:t>
            </a:r>
            <a:endParaRPr lang="en-US" altLang="zh-CN" sz="2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0D9087A-1A86-4BFE-82D1-5277E672D60A}"/>
              </a:ext>
            </a:extLst>
          </p:cNvPr>
          <p:cNvSpPr txBox="1"/>
          <p:nvPr/>
        </p:nvSpPr>
        <p:spPr>
          <a:xfrm>
            <a:off x="798667" y="4861608"/>
            <a:ext cx="10104860" cy="954107"/>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2019.08-2019.11 </a:t>
            </a:r>
            <a:r>
              <a:rPr lang="zh-CN" altLang="en-US" sz="2800" dirty="0">
                <a:latin typeface="微软雅黑" panose="020B0503020204020204" pitchFamily="34" charset="-122"/>
                <a:ea typeface="微软雅黑" panose="020B0503020204020204" pitchFamily="34" charset="-122"/>
              </a:rPr>
              <a:t>硕士论文完稿。反复交流讨论，进一步检查修改，最后完成。</a:t>
            </a:r>
          </a:p>
        </p:txBody>
      </p:sp>
    </p:spTree>
    <p:extLst>
      <p:ext uri="{BB962C8B-B14F-4D97-AF65-F5344CB8AC3E}">
        <p14:creationId xmlns:p14="http://schemas.microsoft.com/office/powerpoint/2010/main" val="3744816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3752" y="1714302"/>
            <a:ext cx="3816424" cy="3151228"/>
            <a:chOff x="3862958" y="1655787"/>
            <a:chExt cx="3816424" cy="3151228"/>
          </a:xfrm>
        </p:grpSpPr>
        <p:sp>
          <p:nvSpPr>
            <p:cNvPr id="3" name="TextBox 2"/>
            <p:cNvSpPr txBox="1"/>
            <p:nvPr/>
          </p:nvSpPr>
          <p:spPr>
            <a:xfrm>
              <a:off x="5000883" y="2985093"/>
              <a:ext cx="1646606" cy="923330"/>
            </a:xfrm>
            <a:prstGeom prst="rect">
              <a:avLst/>
            </a:prstGeom>
            <a:noFill/>
          </p:spPr>
          <p:txBody>
            <a:bodyPr wrap="none" rtlCol="0">
              <a:spAutoFit/>
            </a:bodyPr>
            <a:lstStyle/>
            <a:p>
              <a:pPr algn="ctr"/>
              <a:r>
                <a:rPr lang="zh-CN" altLang="en-US" sz="5400" spc="300" dirty="0">
                  <a:solidFill>
                    <a:schemeClr val="tx1">
                      <a:lumMod val="85000"/>
                      <a:lumOff val="15000"/>
                    </a:schemeClr>
                  </a:solidFill>
                  <a:latin typeface="Arial"/>
                  <a:ea typeface="微软雅黑"/>
                  <a:sym typeface="Arial"/>
                </a:rPr>
                <a:t>谢谢</a:t>
              </a:r>
            </a:p>
          </p:txBody>
        </p:sp>
        <p:grpSp>
          <p:nvGrpSpPr>
            <p:cNvPr id="4" name="组合 3"/>
            <p:cNvGrpSpPr/>
            <p:nvPr/>
          </p:nvGrpSpPr>
          <p:grpSpPr>
            <a:xfrm>
              <a:off x="4873233" y="1655787"/>
              <a:ext cx="1870045" cy="741200"/>
              <a:chOff x="4796735" y="1439763"/>
              <a:chExt cx="1870045" cy="741200"/>
            </a:xfrm>
          </p:grpSpPr>
          <p:sp>
            <p:nvSpPr>
              <p:cNvPr id="12" name="等腰三角形 11"/>
              <p:cNvSpPr/>
              <p:nvPr/>
            </p:nvSpPr>
            <p:spPr>
              <a:xfrm rot="512239">
                <a:off x="5758296" y="1651656"/>
                <a:ext cx="396044" cy="34141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等腰三角形 12"/>
              <p:cNvSpPr/>
              <p:nvPr/>
            </p:nvSpPr>
            <p:spPr>
              <a:xfrm rot="20371609">
                <a:off x="6409581" y="1919741"/>
                <a:ext cx="198022" cy="17070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等腰三角形 13"/>
              <p:cNvSpPr/>
              <p:nvPr/>
            </p:nvSpPr>
            <p:spPr>
              <a:xfrm rot="20371609">
                <a:off x="5313555" y="1947984"/>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5" name="等腰三角形 14"/>
              <p:cNvSpPr/>
              <p:nvPr/>
            </p:nvSpPr>
            <p:spPr>
              <a:xfrm rot="3761573">
                <a:off x="4680323" y="1556175"/>
                <a:ext cx="741200" cy="50837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6" name="等腰三角形 15"/>
              <p:cNvSpPr/>
              <p:nvPr/>
            </p:nvSpPr>
            <p:spPr>
              <a:xfrm rot="20371609">
                <a:off x="6400290" y="1536196"/>
                <a:ext cx="266490" cy="196271"/>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grpSp>
          <p:nvGrpSpPr>
            <p:cNvPr id="6" name="组合 5"/>
            <p:cNvGrpSpPr/>
            <p:nvPr/>
          </p:nvGrpSpPr>
          <p:grpSpPr>
            <a:xfrm>
              <a:off x="3862958" y="2204865"/>
              <a:ext cx="360040" cy="2602150"/>
              <a:chOff x="3934966" y="1988841"/>
              <a:chExt cx="360040" cy="2602150"/>
            </a:xfrm>
          </p:grpSpPr>
          <p:sp>
            <p:nvSpPr>
              <p:cNvPr id="10" name="左中括号 9"/>
              <p:cNvSpPr/>
              <p:nvPr/>
            </p:nvSpPr>
            <p:spPr>
              <a:xfrm>
                <a:off x="4029132"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11" name="左中括号 10"/>
              <p:cNvSpPr/>
              <p:nvPr/>
            </p:nvSpPr>
            <p:spPr>
              <a:xfrm>
                <a:off x="3934966"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grpSp>
          <p:nvGrpSpPr>
            <p:cNvPr id="7" name="组合 6"/>
            <p:cNvGrpSpPr/>
            <p:nvPr/>
          </p:nvGrpSpPr>
          <p:grpSpPr>
            <a:xfrm flipH="1">
              <a:off x="7319342" y="2185087"/>
              <a:ext cx="360040" cy="2602150"/>
              <a:chOff x="3934966" y="1988841"/>
              <a:chExt cx="360040" cy="2602150"/>
            </a:xfrm>
          </p:grpSpPr>
          <p:sp>
            <p:nvSpPr>
              <p:cNvPr id="8" name="左中括号 7"/>
              <p:cNvSpPr/>
              <p:nvPr/>
            </p:nvSpPr>
            <p:spPr>
              <a:xfrm>
                <a:off x="4006974" y="2080364"/>
                <a:ext cx="265874" cy="2423282"/>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9" name="左中括号 8"/>
              <p:cNvSpPr/>
              <p:nvPr/>
            </p:nvSpPr>
            <p:spPr>
              <a:xfrm>
                <a:off x="3934966" y="1988841"/>
                <a:ext cx="360040" cy="260215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grpSp>
      <p:grpSp>
        <p:nvGrpSpPr>
          <p:cNvPr id="25" name="组合 24"/>
          <p:cNvGrpSpPr/>
          <p:nvPr/>
        </p:nvGrpSpPr>
        <p:grpSpPr>
          <a:xfrm rot="10800000">
            <a:off x="8910014" y="2293464"/>
            <a:ext cx="3687215" cy="2719712"/>
            <a:chOff x="-1604504" y="2147667"/>
            <a:chExt cx="3687215" cy="2719712"/>
          </a:xfrm>
        </p:grpSpPr>
        <p:cxnSp>
          <p:nvCxnSpPr>
            <p:cNvPr id="23" name="直接连接符 22"/>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rot="15539734">
            <a:off x="-1515756" y="1473563"/>
            <a:ext cx="3687215" cy="2719712"/>
            <a:chOff x="-1604504" y="2147667"/>
            <a:chExt cx="3687215" cy="2719712"/>
          </a:xfrm>
        </p:grpSpPr>
        <p:cxnSp>
          <p:nvCxnSpPr>
            <p:cNvPr id="27" name="直接连接符 26"/>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957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F840014-CB5E-45EA-8AC9-7FD7491BF9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466" y="1528074"/>
            <a:ext cx="7323244" cy="5325795"/>
          </a:xfrm>
          <a:prstGeom prst="rect">
            <a:avLst/>
          </a:prstGeom>
        </p:spPr>
      </p:pic>
      <p:sp>
        <p:nvSpPr>
          <p:cNvPr id="9" name="TextBox 45">
            <a:extLst>
              <a:ext uri="{FF2B5EF4-FFF2-40B4-BE49-F238E27FC236}">
                <a16:creationId xmlns:a16="http://schemas.microsoft.com/office/drawing/2014/main" id="{18B2C698-B46A-4151-B7C5-56BEB34F80E5}"/>
              </a:ext>
            </a:extLst>
          </p:cNvPr>
          <p:cNvSpPr txBox="1"/>
          <p:nvPr/>
        </p:nvSpPr>
        <p:spPr>
          <a:xfrm>
            <a:off x="7928973" y="1528074"/>
            <a:ext cx="2996497" cy="634176"/>
          </a:xfrm>
          <a:prstGeom prst="rect">
            <a:avLst/>
          </a:prstGeom>
          <a:noFill/>
        </p:spPr>
        <p:txBody>
          <a:bodyPr wrap="square" lIns="219419" tIns="109710" rIns="219419" bIns="109710"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D:</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两个目标间的距离</a:t>
            </a:r>
            <a:endParaRPr lang="en-US"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0" name="TextBox 45">
            <a:extLst>
              <a:ext uri="{FF2B5EF4-FFF2-40B4-BE49-F238E27FC236}">
                <a16:creationId xmlns:a16="http://schemas.microsoft.com/office/drawing/2014/main" id="{4CA822CC-4328-4A34-A824-C3BF22DB7EF3}"/>
              </a:ext>
            </a:extLst>
          </p:cNvPr>
          <p:cNvSpPr txBox="1"/>
          <p:nvPr/>
        </p:nvSpPr>
        <p:spPr>
          <a:xfrm>
            <a:off x="7928973" y="2475208"/>
            <a:ext cx="2962250" cy="634176"/>
          </a:xfrm>
          <a:prstGeom prst="rect">
            <a:avLst/>
          </a:prstGeom>
          <a:noFill/>
        </p:spPr>
        <p:txBody>
          <a:bodyPr wrap="square" lIns="219419" tIns="109710" rIns="219419" bIns="109710" rtlCol="0">
            <a:spAutoFit/>
          </a:bodyPr>
          <a:lstStyle/>
          <a:p>
            <a:pPr>
              <a:lnSpc>
                <a:spcPct val="150000"/>
              </a:lnSpc>
            </a:pPr>
            <a:r>
              <a:rPr lang="en-US" sz="2000" dirty="0">
                <a:latin typeface="微软雅黑" panose="020B0503020204020204" pitchFamily="34" charset="-122"/>
                <a:ea typeface="微软雅黑" panose="020B0503020204020204" pitchFamily="34" charset="-122"/>
                <a:cs typeface="Aparajita" panose="020B0604020202020204" pitchFamily="34" charset="0"/>
                <a:sym typeface="Arial"/>
              </a:rPr>
              <a:t>W</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：目标的宽（直径）</a:t>
            </a:r>
            <a:endParaRPr lang="en-US"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2" name="TextBox 45">
            <a:extLst>
              <a:ext uri="{FF2B5EF4-FFF2-40B4-BE49-F238E27FC236}">
                <a16:creationId xmlns:a16="http://schemas.microsoft.com/office/drawing/2014/main" id="{A3CE6315-A799-4622-8A0A-6E8BF80549A4}"/>
              </a:ext>
            </a:extLst>
          </p:cNvPr>
          <p:cNvSpPr txBox="1"/>
          <p:nvPr/>
        </p:nvSpPr>
        <p:spPr>
          <a:xfrm>
            <a:off x="7928973" y="3422342"/>
            <a:ext cx="3540977" cy="628854"/>
          </a:xfrm>
          <a:prstGeom prst="rect">
            <a:avLst/>
          </a:prstGeom>
          <a:noFill/>
        </p:spPr>
        <p:txBody>
          <a:bodyPr wrap="square" lIns="219419" tIns="109710" rIns="219419" bIns="109710"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Depth</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：相机到目标的距离</a:t>
            </a:r>
            <a:endParaRPr lang="en-US"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13" name="TextBox 45">
            <a:extLst>
              <a:ext uri="{FF2B5EF4-FFF2-40B4-BE49-F238E27FC236}">
                <a16:creationId xmlns:a16="http://schemas.microsoft.com/office/drawing/2014/main" id="{F366FF8A-AF17-42A0-BBC4-47B9286C4EDE}"/>
              </a:ext>
            </a:extLst>
          </p:cNvPr>
          <p:cNvSpPr txBox="1"/>
          <p:nvPr/>
        </p:nvSpPr>
        <p:spPr>
          <a:xfrm>
            <a:off x="7928973" y="4364154"/>
            <a:ext cx="4012907" cy="628854"/>
          </a:xfrm>
          <a:prstGeom prst="rect">
            <a:avLst/>
          </a:prstGeom>
          <a:noFill/>
        </p:spPr>
        <p:txBody>
          <a:bodyPr wrap="square" lIns="219419" tIns="109710" rIns="219419" bIns="109710"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Aparajita" panose="020B0604020202020204" pitchFamily="34" charset="0"/>
                <a:sym typeface="Arial"/>
              </a:rPr>
              <a:t>Angle</a:t>
            </a:r>
            <a:r>
              <a:rPr lang="zh-CN" altLang="en-US" sz="2000" dirty="0">
                <a:latin typeface="微软雅黑" panose="020B0503020204020204" pitchFamily="34" charset="-122"/>
                <a:ea typeface="微软雅黑" panose="020B0503020204020204" pitchFamily="34" charset="-122"/>
                <a:cs typeface="Aparajita" panose="020B0604020202020204" pitchFamily="34" charset="0"/>
                <a:sym typeface="Arial"/>
              </a:rPr>
              <a:t>：相机与两个目标的夹角</a:t>
            </a:r>
            <a:endParaRPr lang="en-US" sz="2000" dirty="0">
              <a:latin typeface="微软雅黑" panose="020B0503020204020204" pitchFamily="34" charset="-122"/>
              <a:ea typeface="微软雅黑" panose="020B0503020204020204" pitchFamily="34" charset="-122"/>
              <a:cs typeface="Aparajita" panose="020B0604020202020204" pitchFamily="34" charset="0"/>
              <a:sym typeface="Arial"/>
            </a:endParaRPr>
          </a:p>
        </p:txBody>
      </p:sp>
      <p:sp>
        <p:nvSpPr>
          <p:cNvPr id="7" name="矩形 6">
            <a:extLst>
              <a:ext uri="{FF2B5EF4-FFF2-40B4-BE49-F238E27FC236}">
                <a16:creationId xmlns:a16="http://schemas.microsoft.com/office/drawing/2014/main" id="{E6C485BD-0988-4B09-A8F9-1C89C320488C}"/>
              </a:ext>
            </a:extLst>
          </p:cNvPr>
          <p:cNvSpPr/>
          <p:nvPr/>
        </p:nvSpPr>
        <p:spPr>
          <a:xfrm>
            <a:off x="2210728" y="506443"/>
            <a:ext cx="6410729" cy="707886"/>
          </a:xfrm>
          <a:prstGeom prst="rect">
            <a:avLst/>
          </a:prstGeom>
        </p:spPr>
        <p:txBody>
          <a:bodyPr wrap="none">
            <a:spAutoFit/>
          </a:bodyPr>
          <a:lstStyle/>
          <a:p>
            <a:r>
              <a:rPr lang="zh-CN" altLang="en-US" sz="4000" b="1" dirty="0">
                <a:latin typeface="Arial"/>
                <a:ea typeface="微软雅黑"/>
                <a:sym typeface="Arial"/>
              </a:rPr>
              <a:t>实验设计：影响实验的参数</a:t>
            </a:r>
            <a:r>
              <a:rPr lang="zh-CN" altLang="en-US" sz="2000" b="1" dirty="0">
                <a:latin typeface="Arial"/>
                <a:ea typeface="微软雅黑"/>
                <a:sym typeface="Arial"/>
              </a:rPr>
              <a:t> </a:t>
            </a:r>
            <a:endParaRPr lang="zh-CN" altLang="en-US" sz="2000" dirty="0"/>
          </a:p>
        </p:txBody>
      </p:sp>
    </p:spTree>
    <p:extLst>
      <p:ext uri="{BB962C8B-B14F-4D97-AF65-F5344CB8AC3E}">
        <p14:creationId xmlns:p14="http://schemas.microsoft.com/office/powerpoint/2010/main" val="1349738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9363" y="563527"/>
            <a:ext cx="2850460" cy="707886"/>
          </a:xfrm>
          <a:prstGeom prst="rect">
            <a:avLst/>
          </a:prstGeom>
        </p:spPr>
        <p:txBody>
          <a:bodyPr wrap="none">
            <a:spAutoFit/>
          </a:bodyPr>
          <a:lstStyle/>
          <a:p>
            <a:r>
              <a:rPr lang="en-US" altLang="zh-CN" sz="4000" b="1" dirty="0">
                <a:solidFill>
                  <a:srgbClr val="C00000"/>
                </a:solidFill>
                <a:latin typeface="微软雅黑" panose="020B0503020204020204" pitchFamily="34" charset="-122"/>
                <a:ea typeface="微软雅黑" panose="020B0503020204020204" pitchFamily="34" charset="-122"/>
                <a:sym typeface="Arial"/>
              </a:rPr>
              <a:t>1.</a:t>
            </a:r>
            <a:r>
              <a:rPr lang="en-US" altLang="zh-CN" sz="4000" b="1" dirty="0">
                <a:latin typeface="微软雅黑" panose="020B0503020204020204" pitchFamily="34" charset="-122"/>
                <a:ea typeface="微软雅黑" panose="020B0503020204020204" pitchFamily="34" charset="-122"/>
                <a:sym typeface="Arial"/>
              </a:rPr>
              <a:t> </a:t>
            </a:r>
            <a:r>
              <a:rPr lang="zh-CN" altLang="en-US" sz="4000" b="1" dirty="0">
                <a:latin typeface="微软雅黑" panose="020B0503020204020204" pitchFamily="34" charset="-122"/>
                <a:ea typeface="微软雅黑" panose="020B0503020204020204" pitchFamily="34" charset="-122"/>
                <a:sym typeface="Arial"/>
              </a:rPr>
              <a:t>研究背景</a:t>
            </a:r>
          </a:p>
        </p:txBody>
      </p:sp>
      <p:sp>
        <p:nvSpPr>
          <p:cNvPr id="10" name="TextBox 9"/>
          <p:cNvSpPr txBox="1"/>
          <p:nvPr/>
        </p:nvSpPr>
        <p:spPr>
          <a:xfrm>
            <a:off x="767408" y="1745196"/>
            <a:ext cx="9100706" cy="523220"/>
          </a:xfrm>
          <a:prstGeom prst="rect">
            <a:avLst/>
          </a:prstGeom>
          <a:noFill/>
        </p:spPr>
        <p:txBody>
          <a:bodyPr wrap="square" rtlCol="0">
            <a:spAutoFit/>
          </a:bodyPr>
          <a:lstStyle/>
          <a:p>
            <a:r>
              <a:rPr lang="zh-CN" altLang="en-US" sz="2800" dirty="0">
                <a:latin typeface="Arial"/>
                <a:ea typeface="微软雅黑"/>
                <a:sym typeface="Arial"/>
              </a:rPr>
              <a:t>虚拟现实技术广泛应用</a:t>
            </a:r>
          </a:p>
        </p:txBody>
      </p:sp>
      <p:pic>
        <p:nvPicPr>
          <p:cNvPr id="7" name="图片 6">
            <a:extLst>
              <a:ext uri="{FF2B5EF4-FFF2-40B4-BE49-F238E27FC236}">
                <a16:creationId xmlns:a16="http://schemas.microsoft.com/office/drawing/2014/main" id="{5F55C685-FB9F-47F2-BD47-E0833B8C41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176" b="11888"/>
          <a:stretch/>
        </p:blipFill>
        <p:spPr>
          <a:xfrm>
            <a:off x="767408" y="2742199"/>
            <a:ext cx="5204831" cy="2751713"/>
          </a:xfrm>
          <a:prstGeom prst="rect">
            <a:avLst/>
          </a:prstGeom>
        </p:spPr>
      </p:pic>
      <p:pic>
        <p:nvPicPr>
          <p:cNvPr id="8" name="图片 7">
            <a:extLst>
              <a:ext uri="{FF2B5EF4-FFF2-40B4-BE49-F238E27FC236}">
                <a16:creationId xmlns:a16="http://schemas.microsoft.com/office/drawing/2014/main" id="{7E7C2369-72D7-4895-AC43-FBB4A8D21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763" y="2742199"/>
            <a:ext cx="4651514" cy="2790908"/>
          </a:xfrm>
          <a:prstGeom prst="rect">
            <a:avLst/>
          </a:prstGeom>
        </p:spPr>
      </p:pic>
    </p:spTree>
    <p:extLst>
      <p:ext uri="{BB962C8B-B14F-4D97-AF65-F5344CB8AC3E}">
        <p14:creationId xmlns:p14="http://schemas.microsoft.com/office/powerpoint/2010/main" val="28834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3DDC5F-647F-45FC-98A8-E78D8BE0ADA6}"/>
              </a:ext>
            </a:extLst>
          </p:cNvPr>
          <p:cNvSpPr txBox="1"/>
          <p:nvPr/>
        </p:nvSpPr>
        <p:spPr>
          <a:xfrm>
            <a:off x="3595456" y="5868140"/>
            <a:ext cx="2129483" cy="369332"/>
          </a:xfrm>
          <a:prstGeom prst="rect">
            <a:avLst/>
          </a:prstGeom>
          <a:noFill/>
        </p:spPr>
        <p:txBody>
          <a:bodyPr wrap="square" rtlCol="0">
            <a:spAutoFit/>
          </a:bodyPr>
          <a:lstStyle/>
          <a:p>
            <a:endParaRPr lang="zh-CN" altLang="en-US" dirty="0"/>
          </a:p>
        </p:txBody>
      </p:sp>
      <p:sp>
        <p:nvSpPr>
          <p:cNvPr id="14" name="TextBox 9">
            <a:extLst>
              <a:ext uri="{FF2B5EF4-FFF2-40B4-BE49-F238E27FC236}">
                <a16:creationId xmlns:a16="http://schemas.microsoft.com/office/drawing/2014/main" id="{A9FDCE07-B3CF-4277-BF60-308FBAB15A05}"/>
              </a:ext>
            </a:extLst>
          </p:cNvPr>
          <p:cNvSpPr txBox="1"/>
          <p:nvPr/>
        </p:nvSpPr>
        <p:spPr>
          <a:xfrm>
            <a:off x="685471" y="1677912"/>
            <a:ext cx="10436247" cy="954107"/>
          </a:xfrm>
          <a:prstGeom prst="rect">
            <a:avLst/>
          </a:prstGeom>
          <a:noFill/>
        </p:spPr>
        <p:txBody>
          <a:bodyPr wrap="square" rtlCol="0">
            <a:spAutoFit/>
          </a:bodyPr>
          <a:lstStyle/>
          <a:p>
            <a:r>
              <a:rPr lang="zh-CN" altLang="en-US" sz="2800" dirty="0">
                <a:latin typeface="Arial"/>
                <a:ea typeface="微软雅黑"/>
                <a:sym typeface="Arial"/>
              </a:rPr>
              <a:t>目标选取是用户界面的一项基本任务</a:t>
            </a:r>
            <a:endParaRPr lang="en-US" altLang="zh-CN" sz="2800" dirty="0">
              <a:latin typeface="Arial"/>
              <a:ea typeface="微软雅黑"/>
              <a:sym typeface="Arial"/>
            </a:endParaRPr>
          </a:p>
          <a:p>
            <a:r>
              <a:rPr lang="zh-CN" altLang="en-US" sz="2800" dirty="0">
                <a:latin typeface="Arial"/>
                <a:ea typeface="微软雅黑"/>
                <a:sym typeface="Arial"/>
              </a:rPr>
              <a:t>主流目标选取技术</a:t>
            </a:r>
            <a:r>
              <a:rPr lang="zh-CN" altLang="en-US" sz="2800" dirty="0">
                <a:solidFill>
                  <a:srgbClr val="FF0000"/>
                </a:solidFill>
                <a:latin typeface="Arial"/>
                <a:ea typeface="微软雅黑"/>
                <a:sym typeface="Arial"/>
              </a:rPr>
              <a:t>：光线投射</a:t>
            </a:r>
            <a:r>
              <a:rPr lang="en-US" altLang="zh-CN" sz="2800" dirty="0">
                <a:solidFill>
                  <a:srgbClr val="FF0000"/>
                </a:solidFill>
                <a:latin typeface="Arial"/>
                <a:ea typeface="微软雅黑"/>
                <a:sym typeface="Arial"/>
              </a:rPr>
              <a:t>(ray casting)+</a:t>
            </a:r>
            <a:r>
              <a:rPr lang="zh-CN" altLang="en-US" sz="2800" dirty="0">
                <a:solidFill>
                  <a:srgbClr val="FF0000"/>
                </a:solidFill>
                <a:latin typeface="Arial"/>
                <a:ea typeface="微软雅黑"/>
                <a:sym typeface="Arial"/>
              </a:rPr>
              <a:t>点击</a:t>
            </a:r>
          </a:p>
        </p:txBody>
      </p:sp>
      <p:sp>
        <p:nvSpPr>
          <p:cNvPr id="11" name="矩形 10">
            <a:extLst>
              <a:ext uri="{FF2B5EF4-FFF2-40B4-BE49-F238E27FC236}">
                <a16:creationId xmlns:a16="http://schemas.microsoft.com/office/drawing/2014/main" id="{2719B190-EB1B-414B-B632-EAB392DD6C08}"/>
              </a:ext>
            </a:extLst>
          </p:cNvPr>
          <p:cNvSpPr/>
          <p:nvPr/>
        </p:nvSpPr>
        <p:spPr>
          <a:xfrm>
            <a:off x="472408" y="616543"/>
            <a:ext cx="2850460" cy="707886"/>
          </a:xfrm>
          <a:prstGeom prst="rect">
            <a:avLst/>
          </a:prstGeom>
        </p:spPr>
        <p:txBody>
          <a:bodyPr wrap="none">
            <a:spAutoFit/>
          </a:bodyPr>
          <a:lstStyle/>
          <a:p>
            <a:r>
              <a:rPr lang="en-US" altLang="zh-CN" sz="4000" b="1" dirty="0">
                <a:solidFill>
                  <a:srgbClr val="C00000"/>
                </a:solidFill>
                <a:latin typeface="微软雅黑" panose="020B0503020204020204" pitchFamily="34" charset="-122"/>
                <a:ea typeface="微软雅黑" panose="020B0503020204020204" pitchFamily="34" charset="-122"/>
                <a:sym typeface="Arial"/>
              </a:rPr>
              <a:t>1.</a:t>
            </a:r>
            <a:r>
              <a:rPr lang="en-US" altLang="zh-CN" sz="4000" b="1" dirty="0">
                <a:latin typeface="微软雅黑" panose="020B0503020204020204" pitchFamily="34" charset="-122"/>
                <a:ea typeface="微软雅黑" panose="020B0503020204020204" pitchFamily="34" charset="-122"/>
                <a:sym typeface="Arial"/>
              </a:rPr>
              <a:t> </a:t>
            </a:r>
            <a:r>
              <a:rPr lang="zh-CN" altLang="en-US" sz="4000" b="1" dirty="0">
                <a:latin typeface="微软雅黑" panose="020B0503020204020204" pitchFamily="34" charset="-122"/>
                <a:ea typeface="微软雅黑" panose="020B0503020204020204" pitchFamily="34" charset="-122"/>
                <a:sym typeface="Arial"/>
              </a:rPr>
              <a:t>研究背景</a:t>
            </a:r>
          </a:p>
        </p:txBody>
      </p:sp>
      <p:pic>
        <p:nvPicPr>
          <p:cNvPr id="18" name="Unity 2018.1.5f1 Personal (64bit) - selection_raw.unity - 3D_within_design - PC, Mac &amp; Linux Standalone _DX11_ 2018_11_23 17_02_16">
            <a:hlinkClick r:id="" action="ppaction://media"/>
            <a:extLst>
              <a:ext uri="{FF2B5EF4-FFF2-40B4-BE49-F238E27FC236}">
                <a16:creationId xmlns:a16="http://schemas.microsoft.com/office/drawing/2014/main" id="{635712F1-2053-44E7-9C4E-1D29E79480E1}"/>
              </a:ext>
            </a:extLst>
          </p:cNvPr>
          <p:cNvPicPr>
            <a:picLocks noChangeAspect="1"/>
          </p:cNvPicPr>
          <p:nvPr>
            <a:videoFile r:link="rId1"/>
            <p:extLst>
              <p:ext uri="{DAA4B4D4-6D71-4841-9C94-3DE7FCFB9230}">
                <p14:media xmlns:p14="http://schemas.microsoft.com/office/powerpoint/2010/main" r:embed="rId2">
                  <p14:trim st="14583" end="8312.1"/>
                </p14:media>
              </p:ext>
            </p:extLst>
          </p:nvPr>
        </p:nvPicPr>
        <p:blipFill>
          <a:blip r:embed="rId5" cstate="print"/>
          <a:stretch>
            <a:fillRect/>
          </a:stretch>
        </p:blipFill>
        <p:spPr>
          <a:xfrm>
            <a:off x="685471" y="2765637"/>
            <a:ext cx="7142469" cy="3720036"/>
          </a:xfrm>
          <a:prstGeom prst="rect">
            <a:avLst/>
          </a:prstGeom>
        </p:spPr>
      </p:pic>
    </p:spTree>
    <p:extLst>
      <p:ext uri="{BB962C8B-B14F-4D97-AF65-F5344CB8AC3E}">
        <p14:creationId xmlns:p14="http://schemas.microsoft.com/office/powerpoint/2010/main" val="262553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3DDC5F-647F-45FC-98A8-E78D8BE0ADA6}"/>
              </a:ext>
            </a:extLst>
          </p:cNvPr>
          <p:cNvSpPr txBox="1"/>
          <p:nvPr/>
        </p:nvSpPr>
        <p:spPr>
          <a:xfrm>
            <a:off x="816745" y="5164238"/>
            <a:ext cx="28005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小、远目标选取比较困难</a:t>
            </a:r>
          </a:p>
        </p:txBody>
      </p:sp>
      <p:sp>
        <p:nvSpPr>
          <p:cNvPr id="14" name="TextBox 9">
            <a:extLst>
              <a:ext uri="{FF2B5EF4-FFF2-40B4-BE49-F238E27FC236}">
                <a16:creationId xmlns:a16="http://schemas.microsoft.com/office/drawing/2014/main" id="{A9FDCE07-B3CF-4277-BF60-308FBAB15A05}"/>
              </a:ext>
            </a:extLst>
          </p:cNvPr>
          <p:cNvSpPr txBox="1"/>
          <p:nvPr/>
        </p:nvSpPr>
        <p:spPr>
          <a:xfrm>
            <a:off x="685471" y="1457194"/>
            <a:ext cx="10436247" cy="523220"/>
          </a:xfrm>
          <a:prstGeom prst="rect">
            <a:avLst/>
          </a:prstGeom>
          <a:noFill/>
        </p:spPr>
        <p:txBody>
          <a:bodyPr wrap="square" rtlCol="0">
            <a:spAutoFit/>
          </a:bodyPr>
          <a:lstStyle/>
          <a:p>
            <a:r>
              <a:rPr lang="zh-CN" altLang="en-US" sz="2800" dirty="0">
                <a:latin typeface="Arial"/>
                <a:ea typeface="微软雅黑"/>
                <a:sym typeface="Arial"/>
              </a:rPr>
              <a:t>点击的局限性</a:t>
            </a:r>
          </a:p>
        </p:txBody>
      </p:sp>
      <p:sp>
        <p:nvSpPr>
          <p:cNvPr id="11" name="矩形 10">
            <a:extLst>
              <a:ext uri="{FF2B5EF4-FFF2-40B4-BE49-F238E27FC236}">
                <a16:creationId xmlns:a16="http://schemas.microsoft.com/office/drawing/2014/main" id="{2719B190-EB1B-414B-B632-EAB392DD6C08}"/>
              </a:ext>
            </a:extLst>
          </p:cNvPr>
          <p:cNvSpPr/>
          <p:nvPr/>
        </p:nvSpPr>
        <p:spPr>
          <a:xfrm>
            <a:off x="472408" y="616543"/>
            <a:ext cx="2850460" cy="707886"/>
          </a:xfrm>
          <a:prstGeom prst="rect">
            <a:avLst/>
          </a:prstGeom>
        </p:spPr>
        <p:txBody>
          <a:bodyPr wrap="none">
            <a:spAutoFit/>
          </a:bodyPr>
          <a:lstStyle/>
          <a:p>
            <a:r>
              <a:rPr lang="en-US" altLang="zh-CN" sz="4000" b="1" dirty="0">
                <a:solidFill>
                  <a:srgbClr val="C00000"/>
                </a:solidFill>
                <a:latin typeface="微软雅黑" panose="020B0503020204020204" pitchFamily="34" charset="-122"/>
                <a:ea typeface="微软雅黑" panose="020B0503020204020204" pitchFamily="34" charset="-122"/>
                <a:sym typeface="Arial"/>
              </a:rPr>
              <a:t>1.</a:t>
            </a:r>
            <a:r>
              <a:rPr lang="en-US" altLang="zh-CN" sz="4000" b="1" dirty="0">
                <a:latin typeface="微软雅黑" panose="020B0503020204020204" pitchFamily="34" charset="-122"/>
                <a:ea typeface="微软雅黑" panose="020B0503020204020204" pitchFamily="34" charset="-122"/>
                <a:sym typeface="Arial"/>
              </a:rPr>
              <a:t> </a:t>
            </a:r>
            <a:r>
              <a:rPr lang="zh-CN" altLang="en-US" sz="4000" b="1" dirty="0">
                <a:latin typeface="微软雅黑" panose="020B0503020204020204" pitchFamily="34" charset="-122"/>
                <a:ea typeface="微软雅黑" panose="020B0503020204020204" pitchFamily="34" charset="-122"/>
                <a:sym typeface="Arial"/>
              </a:rPr>
              <a:t>研究背景</a:t>
            </a:r>
          </a:p>
        </p:txBody>
      </p:sp>
      <p:pic>
        <p:nvPicPr>
          <p:cNvPr id="4" name="图片 3">
            <a:extLst>
              <a:ext uri="{FF2B5EF4-FFF2-40B4-BE49-F238E27FC236}">
                <a16:creationId xmlns:a16="http://schemas.microsoft.com/office/drawing/2014/main" id="{D96B4F30-CAFD-4C9C-B923-C509BE72A0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01" t="31551" r="19783" b="7796"/>
          <a:stretch/>
        </p:blipFill>
        <p:spPr>
          <a:xfrm>
            <a:off x="383630" y="2205010"/>
            <a:ext cx="3343493" cy="2447979"/>
          </a:xfrm>
          <a:prstGeom prst="rect">
            <a:avLst/>
          </a:prstGeom>
        </p:spPr>
      </p:pic>
      <p:pic>
        <p:nvPicPr>
          <p:cNvPr id="6" name="图片 5">
            <a:extLst>
              <a:ext uri="{FF2B5EF4-FFF2-40B4-BE49-F238E27FC236}">
                <a16:creationId xmlns:a16="http://schemas.microsoft.com/office/drawing/2014/main" id="{4DF81678-0EB9-45D6-984D-C5893B7530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807" t="17433" b="7889"/>
          <a:stretch/>
        </p:blipFill>
        <p:spPr>
          <a:xfrm>
            <a:off x="3882983" y="2205010"/>
            <a:ext cx="4181383" cy="2470686"/>
          </a:xfrm>
          <a:prstGeom prst="rect">
            <a:avLst/>
          </a:prstGeom>
        </p:spPr>
      </p:pic>
      <p:pic>
        <p:nvPicPr>
          <p:cNvPr id="9" name="图片 8">
            <a:extLst>
              <a:ext uri="{FF2B5EF4-FFF2-40B4-BE49-F238E27FC236}">
                <a16:creationId xmlns:a16="http://schemas.microsoft.com/office/drawing/2014/main" id="{AA07FDAD-9494-478B-9516-398BF7B0873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378" t="32623" r="14441" b="3477"/>
          <a:stretch/>
        </p:blipFill>
        <p:spPr>
          <a:xfrm>
            <a:off x="8220226" y="2205010"/>
            <a:ext cx="3368639" cy="2721043"/>
          </a:xfrm>
          <a:prstGeom prst="rect">
            <a:avLst/>
          </a:prstGeom>
        </p:spPr>
      </p:pic>
      <p:sp>
        <p:nvSpPr>
          <p:cNvPr id="13" name="文本框 12">
            <a:extLst>
              <a:ext uri="{FF2B5EF4-FFF2-40B4-BE49-F238E27FC236}">
                <a16:creationId xmlns:a16="http://schemas.microsoft.com/office/drawing/2014/main" id="{051B47F5-E92D-474F-906D-F820040935A6}"/>
              </a:ext>
            </a:extLst>
          </p:cNvPr>
          <p:cNvSpPr txBox="1"/>
          <p:nvPr/>
        </p:nvSpPr>
        <p:spPr>
          <a:xfrm>
            <a:off x="4731455" y="5164238"/>
            <a:ext cx="28005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连续目标选取不便捷</a:t>
            </a:r>
          </a:p>
        </p:txBody>
      </p:sp>
      <p:sp>
        <p:nvSpPr>
          <p:cNvPr id="15" name="文本框 14">
            <a:extLst>
              <a:ext uri="{FF2B5EF4-FFF2-40B4-BE49-F238E27FC236}">
                <a16:creationId xmlns:a16="http://schemas.microsoft.com/office/drawing/2014/main" id="{1BB49614-B6C4-4487-BF35-C80447D93A20}"/>
              </a:ext>
            </a:extLst>
          </p:cNvPr>
          <p:cNvSpPr txBox="1"/>
          <p:nvPr/>
        </p:nvSpPr>
        <p:spPr>
          <a:xfrm>
            <a:off x="8646166" y="5164238"/>
            <a:ext cx="280052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被遮挡的目标难以选取</a:t>
            </a:r>
          </a:p>
        </p:txBody>
      </p:sp>
    </p:spTree>
    <p:extLst>
      <p:ext uri="{BB962C8B-B14F-4D97-AF65-F5344CB8AC3E}">
        <p14:creationId xmlns:p14="http://schemas.microsoft.com/office/powerpoint/2010/main" val="19172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59946" y="1803394"/>
            <a:ext cx="4766655" cy="461665"/>
          </a:xfrm>
          <a:prstGeom prst="rect">
            <a:avLst/>
          </a:prstGeom>
          <a:noFill/>
        </p:spPr>
        <p:txBody>
          <a:bodyPr wrap="square" rtlCol="0">
            <a:spAutoFit/>
          </a:bodyPr>
          <a:lstStyle/>
          <a:p>
            <a:r>
              <a:rPr lang="zh-CN" altLang="en-US" sz="2400" b="1" dirty="0">
                <a:latin typeface="Arial"/>
                <a:ea typeface="微软雅黑"/>
                <a:sym typeface="Arial"/>
              </a:rPr>
              <a:t>另一种目标选取范式：</a:t>
            </a:r>
            <a:r>
              <a:rPr lang="en-US" altLang="zh-CN" sz="2400" b="1" dirty="0">
                <a:latin typeface="Arial"/>
                <a:ea typeface="微软雅黑"/>
                <a:sym typeface="Arial"/>
              </a:rPr>
              <a:t>Crossing</a:t>
            </a:r>
            <a:endParaRPr lang="zh-CN" altLang="en-US" sz="2400" b="1" dirty="0">
              <a:latin typeface="Arial"/>
              <a:ea typeface="微软雅黑"/>
              <a:sym typeface="Arial"/>
            </a:endParaRPr>
          </a:p>
        </p:txBody>
      </p:sp>
      <p:pic>
        <p:nvPicPr>
          <p:cNvPr id="19" name="图片 18">
            <a:extLst>
              <a:ext uri="{FF2B5EF4-FFF2-40B4-BE49-F238E27FC236}">
                <a16:creationId xmlns:a16="http://schemas.microsoft.com/office/drawing/2014/main" id="{E9B44B0D-C7B2-4ED8-9F36-D5D9EEB1FD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301" y="2529801"/>
            <a:ext cx="4352944" cy="2333681"/>
          </a:xfrm>
          <a:prstGeom prst="rect">
            <a:avLst/>
          </a:prstGeom>
        </p:spPr>
      </p:pic>
      <p:pic>
        <p:nvPicPr>
          <p:cNvPr id="13" name="图片 16">
            <a:extLst>
              <a:ext uri="{FF2B5EF4-FFF2-40B4-BE49-F238E27FC236}">
                <a16:creationId xmlns:a16="http://schemas.microsoft.com/office/drawing/2014/main" id="{4620DBF1-1581-462A-941D-ED380B8786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0839" y="2964018"/>
            <a:ext cx="3635047" cy="1899464"/>
          </a:xfrm>
          <a:prstGeom prst="rect">
            <a:avLst/>
          </a:prstGeom>
        </p:spPr>
      </p:pic>
      <p:sp>
        <p:nvSpPr>
          <p:cNvPr id="2" name="矩形 1">
            <a:extLst>
              <a:ext uri="{FF2B5EF4-FFF2-40B4-BE49-F238E27FC236}">
                <a16:creationId xmlns:a16="http://schemas.microsoft.com/office/drawing/2014/main" id="{E319E2BC-408B-4911-ACDD-7BA54EE25731}"/>
              </a:ext>
            </a:extLst>
          </p:cNvPr>
          <p:cNvSpPr/>
          <p:nvPr/>
        </p:nvSpPr>
        <p:spPr>
          <a:xfrm>
            <a:off x="502869" y="573709"/>
            <a:ext cx="2850460" cy="707886"/>
          </a:xfrm>
          <a:prstGeom prst="rect">
            <a:avLst/>
          </a:prstGeom>
        </p:spPr>
        <p:txBody>
          <a:bodyPr wrap="none">
            <a:spAutoFit/>
          </a:bodyPr>
          <a:lstStyle/>
          <a:p>
            <a:r>
              <a:rPr lang="en-US" altLang="zh-CN" sz="4000" b="1" dirty="0">
                <a:solidFill>
                  <a:srgbClr val="C00000"/>
                </a:solidFill>
                <a:latin typeface="微软雅黑" panose="020B0503020204020204" pitchFamily="34" charset="-122"/>
                <a:ea typeface="微软雅黑" panose="020B0503020204020204" pitchFamily="34" charset="-122"/>
                <a:sym typeface="Arial"/>
              </a:rPr>
              <a:t>1.</a:t>
            </a:r>
            <a:r>
              <a:rPr lang="en-US" altLang="zh-CN" sz="4000" b="1" dirty="0">
                <a:latin typeface="微软雅黑" panose="020B0503020204020204" pitchFamily="34" charset="-122"/>
                <a:ea typeface="微软雅黑" panose="020B0503020204020204" pitchFamily="34" charset="-122"/>
                <a:sym typeface="Arial"/>
              </a:rPr>
              <a:t> </a:t>
            </a:r>
            <a:r>
              <a:rPr lang="zh-CN" altLang="en-US" sz="4000" b="1" dirty="0">
                <a:latin typeface="微软雅黑" panose="020B0503020204020204" pitchFamily="34" charset="-122"/>
                <a:ea typeface="微软雅黑" panose="020B0503020204020204" pitchFamily="34" charset="-122"/>
                <a:sym typeface="Arial"/>
              </a:rPr>
              <a:t>研究背景</a:t>
            </a:r>
          </a:p>
        </p:txBody>
      </p:sp>
      <p:sp>
        <p:nvSpPr>
          <p:cNvPr id="7" name="文本框 6">
            <a:extLst>
              <a:ext uri="{FF2B5EF4-FFF2-40B4-BE49-F238E27FC236}">
                <a16:creationId xmlns:a16="http://schemas.microsoft.com/office/drawing/2014/main" id="{C4F25E05-1FA2-431B-849A-D2A459961197}"/>
              </a:ext>
            </a:extLst>
          </p:cNvPr>
          <p:cNvSpPr txBox="1"/>
          <p:nvPr/>
        </p:nvSpPr>
        <p:spPr>
          <a:xfrm>
            <a:off x="7182035" y="1949489"/>
            <a:ext cx="322259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优点：</a:t>
            </a:r>
            <a:endParaRPr lang="en-US" altLang="zh-CN"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4ED7676-9BB0-4FBF-AEB8-759EA71ED3AB}"/>
              </a:ext>
            </a:extLst>
          </p:cNvPr>
          <p:cNvSpPr txBox="1"/>
          <p:nvPr/>
        </p:nvSpPr>
        <p:spPr>
          <a:xfrm>
            <a:off x="7182035" y="2529801"/>
            <a:ext cx="412811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连续目标的选取很快捷</a:t>
            </a:r>
          </a:p>
        </p:txBody>
      </p:sp>
      <p:sp>
        <p:nvSpPr>
          <p:cNvPr id="15" name="文本框 14">
            <a:extLst>
              <a:ext uri="{FF2B5EF4-FFF2-40B4-BE49-F238E27FC236}">
                <a16:creationId xmlns:a16="http://schemas.microsoft.com/office/drawing/2014/main" id="{FAF0833B-66F2-4CCC-99A6-70D43BE5BEAB}"/>
              </a:ext>
            </a:extLst>
          </p:cNvPr>
          <p:cNvSpPr txBox="1"/>
          <p:nvPr/>
        </p:nvSpPr>
        <p:spPr>
          <a:xfrm>
            <a:off x="7182035" y="3192622"/>
            <a:ext cx="4128116"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选取小目标比较容易</a:t>
            </a:r>
          </a:p>
        </p:txBody>
      </p:sp>
    </p:spTree>
    <p:extLst>
      <p:ext uri="{BB962C8B-B14F-4D97-AF65-F5344CB8AC3E}">
        <p14:creationId xmlns:p14="http://schemas.microsoft.com/office/powerpoint/2010/main" val="206887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6004"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1464"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20062" y="2492897"/>
            <a:ext cx="415498" cy="1358705"/>
          </a:xfrm>
          <a:prstGeom prst="rect">
            <a:avLst/>
          </a:prstGeom>
          <a:noFill/>
        </p:spPr>
        <p:txBody>
          <a:bodyPr wrap="none" rtlCol="0">
            <a:spAutoFit/>
          </a:bodyPr>
          <a:lstStyle/>
          <a:p>
            <a:pPr>
              <a:lnSpc>
                <a:spcPct val="250000"/>
              </a:lnSpc>
            </a:pPr>
            <a:r>
              <a:rPr lang="zh-CN" altLang="en-US" dirty="0">
                <a:latin typeface="Arial"/>
                <a:ea typeface="微软雅黑"/>
                <a:sym typeface="Arial"/>
              </a:rPr>
              <a:t>目</a:t>
            </a:r>
            <a:endParaRPr lang="en-US" altLang="zh-CN" dirty="0">
              <a:latin typeface="Arial"/>
              <a:ea typeface="微软雅黑"/>
              <a:sym typeface="Arial"/>
            </a:endParaRPr>
          </a:p>
          <a:p>
            <a:pPr>
              <a:lnSpc>
                <a:spcPct val="250000"/>
              </a:lnSpc>
            </a:pPr>
            <a:r>
              <a:rPr lang="zh-CN" altLang="en-US" dirty="0">
                <a:latin typeface="Arial"/>
                <a:ea typeface="微软雅黑"/>
                <a:sym typeface="Arial"/>
              </a:rPr>
              <a:t>录</a:t>
            </a:r>
            <a:endParaRPr lang="en-US" altLang="zh-CN" dirty="0">
              <a:latin typeface="Arial"/>
              <a:ea typeface="微软雅黑"/>
              <a:sym typeface="Arial"/>
            </a:endParaRPr>
          </a:p>
        </p:txBody>
      </p:sp>
      <p:sp>
        <p:nvSpPr>
          <p:cNvPr id="11" name="矩形 10"/>
          <p:cNvSpPr/>
          <p:nvPr/>
        </p:nvSpPr>
        <p:spPr>
          <a:xfrm>
            <a:off x="1262462" y="3329698"/>
            <a:ext cx="225026" cy="1323439"/>
          </a:xfrm>
          <a:prstGeom prst="rect">
            <a:avLst/>
          </a:prstGeom>
        </p:spPr>
        <p:txBody>
          <a:bodyPr wrap="square">
            <a:spAutoFit/>
          </a:bodyPr>
          <a:lstStyle/>
          <a:p>
            <a:pPr lvl="0"/>
            <a:r>
              <a:rPr lang="en-US" altLang="zh-CN" sz="1000" dirty="0">
                <a:solidFill>
                  <a:prstClr val="black"/>
                </a:solidFill>
                <a:latin typeface="Arial"/>
                <a:ea typeface="微软雅黑"/>
                <a:sym typeface="Arial"/>
              </a:rPr>
              <a:t>CONTENTS</a:t>
            </a:r>
            <a:endParaRPr lang="zh-CN" altLang="en-US" sz="1000" dirty="0">
              <a:solidFill>
                <a:prstClr val="black"/>
              </a:solidFill>
              <a:latin typeface="Arial"/>
              <a:ea typeface="微软雅黑"/>
              <a:sym typeface="Arial"/>
            </a:endParaRPr>
          </a:p>
        </p:txBody>
      </p:sp>
      <p:grpSp>
        <p:nvGrpSpPr>
          <p:cNvPr id="35" name="组合 34"/>
          <p:cNvGrpSpPr/>
          <p:nvPr/>
        </p:nvGrpSpPr>
        <p:grpSpPr>
          <a:xfrm>
            <a:off x="4727697" y="2879800"/>
            <a:ext cx="4896544" cy="790879"/>
            <a:chOff x="4727054" y="4386058"/>
            <a:chExt cx="4896544" cy="790879"/>
          </a:xfrm>
        </p:grpSpPr>
        <p:sp>
          <p:nvSpPr>
            <p:cNvPr id="27" name="TextBox 26"/>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3</a:t>
              </a:r>
              <a:endParaRPr lang="zh-CN" altLang="en-US" dirty="0">
                <a:latin typeface="Arial"/>
                <a:ea typeface="微软雅黑"/>
                <a:sym typeface="Arial"/>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31" name="TextBox 30"/>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研究内容</a:t>
              </a:r>
            </a:p>
          </p:txBody>
        </p:sp>
        <p:sp>
          <p:nvSpPr>
            <p:cNvPr id="32" name="TextBox 31"/>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38" name="组合 37">
            <a:extLst>
              <a:ext uri="{FF2B5EF4-FFF2-40B4-BE49-F238E27FC236}">
                <a16:creationId xmlns:a16="http://schemas.microsoft.com/office/drawing/2014/main" id="{3CAD1D57-A211-44D8-892B-97DAE6828F5A}"/>
              </a:ext>
            </a:extLst>
          </p:cNvPr>
          <p:cNvGrpSpPr/>
          <p:nvPr/>
        </p:nvGrpSpPr>
        <p:grpSpPr>
          <a:xfrm>
            <a:off x="4735226" y="3906450"/>
            <a:ext cx="4896544" cy="811128"/>
            <a:chOff x="4727054" y="4365809"/>
            <a:chExt cx="4896544" cy="811128"/>
          </a:xfrm>
        </p:grpSpPr>
        <p:sp>
          <p:nvSpPr>
            <p:cNvPr id="41" name="TextBox 26">
              <a:extLst>
                <a:ext uri="{FF2B5EF4-FFF2-40B4-BE49-F238E27FC236}">
                  <a16:creationId xmlns:a16="http://schemas.microsoft.com/office/drawing/2014/main" id="{A9FBF5A1-7233-4BFB-BE52-3C7EBE48845D}"/>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4</a:t>
              </a:r>
              <a:endParaRPr lang="zh-CN" altLang="en-US" dirty="0">
                <a:latin typeface="Arial"/>
                <a:ea typeface="微软雅黑"/>
                <a:sym typeface="Arial"/>
              </a:endParaRPr>
            </a:p>
          </p:txBody>
        </p:sp>
        <p:grpSp>
          <p:nvGrpSpPr>
            <p:cNvPr id="42" name="组合 41">
              <a:extLst>
                <a:ext uri="{FF2B5EF4-FFF2-40B4-BE49-F238E27FC236}">
                  <a16:creationId xmlns:a16="http://schemas.microsoft.com/office/drawing/2014/main" id="{AED21585-49C2-4A11-81D6-133F3A8BB37F}"/>
                </a:ext>
              </a:extLst>
            </p:cNvPr>
            <p:cNvGrpSpPr/>
            <p:nvPr/>
          </p:nvGrpSpPr>
          <p:grpSpPr>
            <a:xfrm>
              <a:off x="4727054" y="4413802"/>
              <a:ext cx="504056" cy="488790"/>
              <a:chOff x="4727054" y="1768670"/>
              <a:chExt cx="504056" cy="488790"/>
            </a:xfrm>
          </p:grpSpPr>
          <p:sp>
            <p:nvSpPr>
              <p:cNvPr id="45" name="左中括号 44">
                <a:extLst>
                  <a:ext uri="{FF2B5EF4-FFF2-40B4-BE49-F238E27FC236}">
                    <a16:creationId xmlns:a16="http://schemas.microsoft.com/office/drawing/2014/main" id="{5FE9DE43-67AD-4B15-A321-B16285C428D9}"/>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46" name="左中括号 45">
                <a:extLst>
                  <a:ext uri="{FF2B5EF4-FFF2-40B4-BE49-F238E27FC236}">
                    <a16:creationId xmlns:a16="http://schemas.microsoft.com/office/drawing/2014/main" id="{9F6869D8-3057-433C-8E1E-26C51425B79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43" name="TextBox 30">
              <a:extLst>
                <a:ext uri="{FF2B5EF4-FFF2-40B4-BE49-F238E27FC236}">
                  <a16:creationId xmlns:a16="http://schemas.microsoft.com/office/drawing/2014/main" id="{B0330DDB-0C00-4A43-9F13-06FDADEF338B}"/>
                </a:ext>
              </a:extLst>
            </p:cNvPr>
            <p:cNvSpPr txBox="1"/>
            <p:nvPr/>
          </p:nvSpPr>
          <p:spPr>
            <a:xfrm>
              <a:off x="5375126" y="4365809"/>
              <a:ext cx="1826141" cy="584775"/>
            </a:xfrm>
            <a:prstGeom prst="rect">
              <a:avLst/>
            </a:prstGeom>
            <a:noFill/>
          </p:spPr>
          <p:txBody>
            <a:bodyPr wrap="none" rtlCol="0">
              <a:spAutoFit/>
            </a:bodyPr>
            <a:lstStyle/>
            <a:p>
              <a:r>
                <a:rPr lang="zh-CN" altLang="en-US" sz="3200" b="1" dirty="0">
                  <a:latin typeface="Arial"/>
                  <a:ea typeface="微软雅黑"/>
                  <a:sym typeface="Arial"/>
                </a:rPr>
                <a:t>研究方案</a:t>
              </a:r>
            </a:p>
          </p:txBody>
        </p:sp>
        <p:sp>
          <p:nvSpPr>
            <p:cNvPr id="44" name="TextBox 31">
              <a:extLst>
                <a:ext uri="{FF2B5EF4-FFF2-40B4-BE49-F238E27FC236}">
                  <a16:creationId xmlns:a16="http://schemas.microsoft.com/office/drawing/2014/main" id="{8FCFD9E8-EFAB-4A50-8358-BEFA510199EB}"/>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48" name="组合 47">
            <a:extLst>
              <a:ext uri="{FF2B5EF4-FFF2-40B4-BE49-F238E27FC236}">
                <a16:creationId xmlns:a16="http://schemas.microsoft.com/office/drawing/2014/main" id="{A73B2483-6F40-4A9D-8481-B6D29AD935CC}"/>
              </a:ext>
            </a:extLst>
          </p:cNvPr>
          <p:cNvGrpSpPr/>
          <p:nvPr/>
        </p:nvGrpSpPr>
        <p:grpSpPr>
          <a:xfrm>
            <a:off x="4735226" y="4955968"/>
            <a:ext cx="6712552" cy="763135"/>
            <a:chOff x="4727054" y="4413802"/>
            <a:chExt cx="6712552" cy="763135"/>
          </a:xfrm>
        </p:grpSpPr>
        <p:sp>
          <p:nvSpPr>
            <p:cNvPr id="49" name="TextBox 26">
              <a:extLst>
                <a:ext uri="{FF2B5EF4-FFF2-40B4-BE49-F238E27FC236}">
                  <a16:creationId xmlns:a16="http://schemas.microsoft.com/office/drawing/2014/main" id="{D03D8BEA-8553-4407-9EAC-BB1DB19BC01C}"/>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5</a:t>
              </a:r>
              <a:endParaRPr lang="zh-CN" altLang="en-US" dirty="0">
                <a:latin typeface="Arial"/>
                <a:ea typeface="微软雅黑"/>
                <a:sym typeface="Arial"/>
              </a:endParaRPr>
            </a:p>
          </p:txBody>
        </p:sp>
        <p:grpSp>
          <p:nvGrpSpPr>
            <p:cNvPr id="50" name="组合 49">
              <a:extLst>
                <a:ext uri="{FF2B5EF4-FFF2-40B4-BE49-F238E27FC236}">
                  <a16:creationId xmlns:a16="http://schemas.microsoft.com/office/drawing/2014/main" id="{0FDEFA82-0FAA-410D-8499-2039A1B3EB1B}"/>
                </a:ext>
              </a:extLst>
            </p:cNvPr>
            <p:cNvGrpSpPr/>
            <p:nvPr/>
          </p:nvGrpSpPr>
          <p:grpSpPr>
            <a:xfrm>
              <a:off x="4727054" y="4413802"/>
              <a:ext cx="504056" cy="488790"/>
              <a:chOff x="4727054" y="1768670"/>
              <a:chExt cx="504056" cy="488790"/>
            </a:xfrm>
          </p:grpSpPr>
          <p:sp>
            <p:nvSpPr>
              <p:cNvPr id="53" name="左中括号 52">
                <a:extLst>
                  <a:ext uri="{FF2B5EF4-FFF2-40B4-BE49-F238E27FC236}">
                    <a16:creationId xmlns:a16="http://schemas.microsoft.com/office/drawing/2014/main" id="{52CFAEEB-31B4-4363-9F93-7B09E5AD75E5}"/>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54" name="左中括号 53">
                <a:extLst>
                  <a:ext uri="{FF2B5EF4-FFF2-40B4-BE49-F238E27FC236}">
                    <a16:creationId xmlns:a16="http://schemas.microsoft.com/office/drawing/2014/main" id="{4704BAF2-017C-40F2-B12B-92AA5A02C664}"/>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1" name="TextBox 30">
              <a:extLst>
                <a:ext uri="{FF2B5EF4-FFF2-40B4-BE49-F238E27FC236}">
                  <a16:creationId xmlns:a16="http://schemas.microsoft.com/office/drawing/2014/main" id="{CDDE207E-953D-42D9-A8BA-9B549EAAD60E}"/>
                </a:ext>
              </a:extLst>
            </p:cNvPr>
            <p:cNvSpPr txBox="1"/>
            <p:nvPr/>
          </p:nvSpPr>
          <p:spPr>
            <a:xfrm>
              <a:off x="5375125" y="4417948"/>
              <a:ext cx="6064481" cy="584775"/>
            </a:xfrm>
            <a:prstGeom prst="rect">
              <a:avLst/>
            </a:prstGeom>
            <a:noFill/>
          </p:spPr>
          <p:txBody>
            <a:bodyPr wrap="square" rtlCol="0">
              <a:spAutoFit/>
            </a:bodyPr>
            <a:lstStyle/>
            <a:p>
              <a:endParaRPr lang="zh-CN" altLang="en-US" sz="3200" b="1" dirty="0">
                <a:latin typeface="Arial"/>
                <a:ea typeface="微软雅黑"/>
                <a:sym typeface="Arial"/>
              </a:endParaRPr>
            </a:p>
          </p:txBody>
        </p:sp>
        <p:sp>
          <p:nvSpPr>
            <p:cNvPr id="52" name="TextBox 31">
              <a:extLst>
                <a:ext uri="{FF2B5EF4-FFF2-40B4-BE49-F238E27FC236}">
                  <a16:creationId xmlns:a16="http://schemas.microsoft.com/office/drawing/2014/main" id="{3A2FA924-0B72-4752-89FF-90B145EFDF23}"/>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
        <p:nvSpPr>
          <p:cNvPr id="10" name="矩形 9">
            <a:extLst>
              <a:ext uri="{FF2B5EF4-FFF2-40B4-BE49-F238E27FC236}">
                <a16:creationId xmlns:a16="http://schemas.microsoft.com/office/drawing/2014/main" id="{BC17A8F2-934F-4C6B-87D7-2137D74E3007}"/>
              </a:ext>
            </a:extLst>
          </p:cNvPr>
          <p:cNvSpPr/>
          <p:nvPr/>
        </p:nvSpPr>
        <p:spPr>
          <a:xfrm>
            <a:off x="5373767" y="4905450"/>
            <a:ext cx="3877985" cy="584775"/>
          </a:xfrm>
          <a:prstGeom prst="rect">
            <a:avLst/>
          </a:prstGeom>
        </p:spPr>
        <p:txBody>
          <a:bodyPr wrap="none">
            <a:spAutoFit/>
          </a:bodyPr>
          <a:lstStyle/>
          <a:p>
            <a:r>
              <a:rPr lang="zh-CN" altLang="en-US" sz="3200" b="1" dirty="0">
                <a:latin typeface="Arial"/>
                <a:ea typeface="微软雅黑"/>
                <a:sym typeface="Arial"/>
              </a:rPr>
              <a:t>目前进展与研究计划</a:t>
            </a:r>
          </a:p>
        </p:txBody>
      </p:sp>
      <p:grpSp>
        <p:nvGrpSpPr>
          <p:cNvPr id="55" name="组合 54">
            <a:extLst>
              <a:ext uri="{FF2B5EF4-FFF2-40B4-BE49-F238E27FC236}">
                <a16:creationId xmlns:a16="http://schemas.microsoft.com/office/drawing/2014/main" id="{01FA9C9A-D350-491B-8D93-87C10D11B8AA}"/>
              </a:ext>
            </a:extLst>
          </p:cNvPr>
          <p:cNvGrpSpPr/>
          <p:nvPr/>
        </p:nvGrpSpPr>
        <p:grpSpPr>
          <a:xfrm>
            <a:off x="4727697" y="1790332"/>
            <a:ext cx="4896544" cy="793550"/>
            <a:chOff x="4727054" y="1719091"/>
            <a:chExt cx="4896544" cy="793550"/>
          </a:xfrm>
        </p:grpSpPr>
        <p:sp>
          <p:nvSpPr>
            <p:cNvPr id="56" name="TextBox 12">
              <a:extLst>
                <a:ext uri="{FF2B5EF4-FFF2-40B4-BE49-F238E27FC236}">
                  <a16:creationId xmlns:a16="http://schemas.microsoft.com/office/drawing/2014/main" id="{CB76E559-6999-43B5-94D2-B7B15FEA3241}"/>
                </a:ext>
              </a:extLst>
            </p:cNvPr>
            <p:cNvSpPr txBox="1"/>
            <p:nvPr/>
          </p:nvSpPr>
          <p:spPr>
            <a:xfrm>
              <a:off x="4822629" y="1828399"/>
              <a:ext cx="312906" cy="369332"/>
            </a:xfrm>
            <a:prstGeom prst="rect">
              <a:avLst/>
            </a:prstGeom>
            <a:noFill/>
          </p:spPr>
          <p:txBody>
            <a:bodyPr wrap="none" rtlCol="0">
              <a:spAutoFit/>
            </a:bodyPr>
            <a:lstStyle/>
            <a:p>
              <a:r>
                <a:rPr lang="en-US" altLang="zh-CN" dirty="0">
                  <a:solidFill>
                    <a:srgbClr val="FF0000"/>
                  </a:solidFill>
                  <a:latin typeface="Arial"/>
                  <a:ea typeface="微软雅黑"/>
                  <a:sym typeface="Arial"/>
                </a:rPr>
                <a:t>2</a:t>
              </a:r>
              <a:endParaRPr lang="zh-CN" altLang="en-US" dirty="0">
                <a:solidFill>
                  <a:srgbClr val="FF0000"/>
                </a:solidFill>
                <a:latin typeface="Arial"/>
                <a:ea typeface="微软雅黑"/>
                <a:sym typeface="Arial"/>
              </a:endParaRPr>
            </a:p>
          </p:txBody>
        </p:sp>
        <p:grpSp>
          <p:nvGrpSpPr>
            <p:cNvPr id="57" name="组合 56">
              <a:extLst>
                <a:ext uri="{FF2B5EF4-FFF2-40B4-BE49-F238E27FC236}">
                  <a16:creationId xmlns:a16="http://schemas.microsoft.com/office/drawing/2014/main" id="{7EF9E4C2-8CB4-40F8-BD95-2AF1F7020092}"/>
                </a:ext>
              </a:extLst>
            </p:cNvPr>
            <p:cNvGrpSpPr/>
            <p:nvPr/>
          </p:nvGrpSpPr>
          <p:grpSpPr>
            <a:xfrm>
              <a:off x="4727054" y="1768670"/>
              <a:ext cx="504056" cy="488790"/>
              <a:chOff x="4727054" y="1768670"/>
              <a:chExt cx="504056" cy="488790"/>
            </a:xfrm>
          </p:grpSpPr>
          <p:sp>
            <p:nvSpPr>
              <p:cNvPr id="60" name="左中括号 59">
                <a:extLst>
                  <a:ext uri="{FF2B5EF4-FFF2-40B4-BE49-F238E27FC236}">
                    <a16:creationId xmlns:a16="http://schemas.microsoft.com/office/drawing/2014/main" id="{45E38E66-51F4-47C3-B6BA-0E025708C9C7}"/>
                  </a:ext>
                </a:extLst>
              </p:cNvPr>
              <p:cNvSpPr/>
              <p:nvPr/>
            </p:nvSpPr>
            <p:spPr>
              <a:xfrm>
                <a:off x="472705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1" name="左中括号 60">
                <a:extLst>
                  <a:ext uri="{FF2B5EF4-FFF2-40B4-BE49-F238E27FC236}">
                    <a16:creationId xmlns:a16="http://schemas.microsoft.com/office/drawing/2014/main" id="{7EBAEB8E-26DE-4143-B595-37D288D18FCC}"/>
                  </a:ext>
                </a:extLst>
              </p:cNvPr>
              <p:cNvSpPr/>
              <p:nvPr/>
            </p:nvSpPr>
            <p:spPr>
              <a:xfrm flipH="1">
                <a:off x="5087094" y="1768670"/>
                <a:ext cx="144016" cy="488790"/>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58" name="TextBox 15">
              <a:extLst>
                <a:ext uri="{FF2B5EF4-FFF2-40B4-BE49-F238E27FC236}">
                  <a16:creationId xmlns:a16="http://schemas.microsoft.com/office/drawing/2014/main" id="{22A38636-9B16-4D9A-B607-C4C28C6AF2CA}"/>
                </a:ext>
              </a:extLst>
            </p:cNvPr>
            <p:cNvSpPr txBox="1"/>
            <p:nvPr/>
          </p:nvSpPr>
          <p:spPr>
            <a:xfrm>
              <a:off x="5375126" y="1719091"/>
              <a:ext cx="1826141" cy="584775"/>
            </a:xfrm>
            <a:prstGeom prst="rect">
              <a:avLst/>
            </a:prstGeom>
            <a:noFill/>
          </p:spPr>
          <p:txBody>
            <a:bodyPr wrap="none" rtlCol="0">
              <a:spAutoFit/>
            </a:bodyPr>
            <a:lstStyle/>
            <a:p>
              <a:r>
                <a:rPr lang="zh-CN" altLang="en-US" sz="3200" b="1" dirty="0">
                  <a:solidFill>
                    <a:srgbClr val="FF0000"/>
                  </a:solidFill>
                  <a:latin typeface="Arial"/>
                  <a:ea typeface="微软雅黑"/>
                  <a:sym typeface="Arial"/>
                </a:rPr>
                <a:t>相关研究</a:t>
              </a:r>
            </a:p>
          </p:txBody>
        </p:sp>
        <p:sp>
          <p:nvSpPr>
            <p:cNvPr id="59" name="TextBox 16">
              <a:extLst>
                <a:ext uri="{FF2B5EF4-FFF2-40B4-BE49-F238E27FC236}">
                  <a16:creationId xmlns:a16="http://schemas.microsoft.com/office/drawing/2014/main" id="{D313EA06-4FDA-4E86-ACFD-C47C8A790379}"/>
                </a:ext>
              </a:extLst>
            </p:cNvPr>
            <p:cNvSpPr txBox="1"/>
            <p:nvPr/>
          </p:nvSpPr>
          <p:spPr>
            <a:xfrm>
              <a:off x="5447134" y="2204864"/>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grpSp>
        <p:nvGrpSpPr>
          <p:cNvPr id="62" name="组合 61">
            <a:extLst>
              <a:ext uri="{FF2B5EF4-FFF2-40B4-BE49-F238E27FC236}">
                <a16:creationId xmlns:a16="http://schemas.microsoft.com/office/drawing/2014/main" id="{03C78DD5-A1AB-4517-B4BA-EE0CDD6CB6C4}"/>
              </a:ext>
            </a:extLst>
          </p:cNvPr>
          <p:cNvGrpSpPr/>
          <p:nvPr/>
        </p:nvGrpSpPr>
        <p:grpSpPr>
          <a:xfrm>
            <a:off x="4727697" y="751003"/>
            <a:ext cx="4896544" cy="790879"/>
            <a:chOff x="4727054" y="4386058"/>
            <a:chExt cx="4896544" cy="790879"/>
          </a:xfrm>
        </p:grpSpPr>
        <p:sp>
          <p:nvSpPr>
            <p:cNvPr id="63" name="TextBox 26">
              <a:extLst>
                <a:ext uri="{FF2B5EF4-FFF2-40B4-BE49-F238E27FC236}">
                  <a16:creationId xmlns:a16="http://schemas.microsoft.com/office/drawing/2014/main" id="{4D1FB382-6F80-43FC-B0FB-6ECA9272E15E}"/>
                </a:ext>
              </a:extLst>
            </p:cNvPr>
            <p:cNvSpPr txBox="1"/>
            <p:nvPr/>
          </p:nvSpPr>
          <p:spPr>
            <a:xfrm>
              <a:off x="4822629" y="4473531"/>
              <a:ext cx="312906" cy="369332"/>
            </a:xfrm>
            <a:prstGeom prst="rect">
              <a:avLst/>
            </a:prstGeom>
            <a:noFill/>
          </p:spPr>
          <p:txBody>
            <a:bodyPr wrap="none" rtlCol="0">
              <a:spAutoFit/>
            </a:bodyPr>
            <a:lstStyle/>
            <a:p>
              <a:r>
                <a:rPr lang="en-US" altLang="zh-CN" dirty="0">
                  <a:latin typeface="Arial"/>
                  <a:ea typeface="微软雅黑"/>
                  <a:sym typeface="Arial"/>
                </a:rPr>
                <a:t>1</a:t>
              </a:r>
              <a:endParaRPr lang="zh-CN" altLang="en-US" dirty="0">
                <a:latin typeface="Arial"/>
                <a:ea typeface="微软雅黑"/>
                <a:sym typeface="Arial"/>
              </a:endParaRPr>
            </a:p>
          </p:txBody>
        </p:sp>
        <p:grpSp>
          <p:nvGrpSpPr>
            <p:cNvPr id="64" name="组合 63">
              <a:extLst>
                <a:ext uri="{FF2B5EF4-FFF2-40B4-BE49-F238E27FC236}">
                  <a16:creationId xmlns:a16="http://schemas.microsoft.com/office/drawing/2014/main" id="{24C3D771-B922-4F0A-8AC6-50655AFBD6B6}"/>
                </a:ext>
              </a:extLst>
            </p:cNvPr>
            <p:cNvGrpSpPr/>
            <p:nvPr/>
          </p:nvGrpSpPr>
          <p:grpSpPr>
            <a:xfrm>
              <a:off x="4727054" y="4413802"/>
              <a:ext cx="504056" cy="488790"/>
              <a:chOff x="4727054" y="1768670"/>
              <a:chExt cx="504056" cy="488790"/>
            </a:xfrm>
          </p:grpSpPr>
          <p:sp>
            <p:nvSpPr>
              <p:cNvPr id="67" name="左中括号 66">
                <a:extLst>
                  <a:ext uri="{FF2B5EF4-FFF2-40B4-BE49-F238E27FC236}">
                    <a16:creationId xmlns:a16="http://schemas.microsoft.com/office/drawing/2014/main" id="{3E486043-5796-4C73-9AC9-E00BB3DAE1A1}"/>
                  </a:ext>
                </a:extLst>
              </p:cNvPr>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sp>
            <p:nvSpPr>
              <p:cNvPr id="68" name="左中括号 67">
                <a:extLst>
                  <a:ext uri="{FF2B5EF4-FFF2-40B4-BE49-F238E27FC236}">
                    <a16:creationId xmlns:a16="http://schemas.microsoft.com/office/drawing/2014/main" id="{4B935B8B-D675-4961-93D0-7590D218AA57}"/>
                  </a:ext>
                </a:extLst>
              </p:cNvPr>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a:ea typeface="微软雅黑"/>
                  <a:sym typeface="Arial"/>
                </a:endParaRPr>
              </a:p>
            </p:txBody>
          </p:sp>
        </p:grpSp>
        <p:sp>
          <p:nvSpPr>
            <p:cNvPr id="65" name="TextBox 30">
              <a:extLst>
                <a:ext uri="{FF2B5EF4-FFF2-40B4-BE49-F238E27FC236}">
                  <a16:creationId xmlns:a16="http://schemas.microsoft.com/office/drawing/2014/main" id="{4E0FB5F7-B03F-46BC-AAE9-C6EC066F1321}"/>
                </a:ext>
              </a:extLst>
            </p:cNvPr>
            <p:cNvSpPr txBox="1"/>
            <p:nvPr/>
          </p:nvSpPr>
          <p:spPr>
            <a:xfrm>
              <a:off x="5373124" y="4386058"/>
              <a:ext cx="1826141" cy="584775"/>
            </a:xfrm>
            <a:prstGeom prst="rect">
              <a:avLst/>
            </a:prstGeom>
            <a:noFill/>
          </p:spPr>
          <p:txBody>
            <a:bodyPr wrap="none" rtlCol="0">
              <a:spAutoFit/>
            </a:bodyPr>
            <a:lstStyle/>
            <a:p>
              <a:r>
                <a:rPr lang="zh-CN" altLang="en-US" sz="3200" b="1" dirty="0">
                  <a:latin typeface="Arial"/>
                  <a:ea typeface="微软雅黑"/>
                  <a:sym typeface="Arial"/>
                </a:rPr>
                <a:t>研究背景</a:t>
              </a:r>
            </a:p>
          </p:txBody>
        </p:sp>
        <p:sp>
          <p:nvSpPr>
            <p:cNvPr id="66" name="TextBox 31">
              <a:extLst>
                <a:ext uri="{FF2B5EF4-FFF2-40B4-BE49-F238E27FC236}">
                  <a16:creationId xmlns:a16="http://schemas.microsoft.com/office/drawing/2014/main" id="{D4484EE4-C2B5-47A5-9848-F30C6E11DC9C}"/>
                </a:ext>
              </a:extLst>
            </p:cNvPr>
            <p:cNvSpPr txBox="1"/>
            <p:nvPr/>
          </p:nvSpPr>
          <p:spPr>
            <a:xfrm>
              <a:off x="5447134" y="4869160"/>
              <a:ext cx="4176464" cy="307777"/>
            </a:xfrm>
            <a:prstGeom prst="rect">
              <a:avLst/>
            </a:prstGeom>
            <a:noFill/>
          </p:spPr>
          <p:txBody>
            <a:bodyPr wrap="square" rtlCol="0">
              <a:spAutoFit/>
            </a:bodyPr>
            <a:lstStyle/>
            <a:p>
              <a:endParaRPr lang="zh-CN" altLang="en-US" sz="1400" dirty="0">
                <a:solidFill>
                  <a:schemeClr val="tx1">
                    <a:lumMod val="65000"/>
                    <a:lumOff val="35000"/>
                  </a:schemeClr>
                </a:solidFill>
                <a:latin typeface="Arial"/>
                <a:ea typeface="微软雅黑"/>
                <a:sym typeface="Arial"/>
              </a:endParaRPr>
            </a:p>
          </p:txBody>
        </p:sp>
      </p:grpSp>
    </p:spTree>
    <p:extLst>
      <p:ext uri="{BB962C8B-B14F-4D97-AF65-F5344CB8AC3E}">
        <p14:creationId xmlns:p14="http://schemas.microsoft.com/office/powerpoint/2010/main" val="125063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6162" y="794415"/>
            <a:ext cx="5113900" cy="707886"/>
          </a:xfrm>
          <a:prstGeom prst="rect">
            <a:avLst/>
          </a:prstGeom>
        </p:spPr>
        <p:txBody>
          <a:bodyPr wrap="none">
            <a:spAutoFit/>
          </a:bodyPr>
          <a:lstStyle/>
          <a:p>
            <a:r>
              <a:rPr lang="en-US" altLang="zh-CN" sz="4000" b="1" dirty="0">
                <a:latin typeface="Arial"/>
                <a:ea typeface="微软雅黑"/>
                <a:sym typeface="Arial"/>
              </a:rPr>
              <a:t>Crossing</a:t>
            </a:r>
            <a:r>
              <a:rPr lang="zh-CN" altLang="en-US" sz="4000" b="1" dirty="0">
                <a:latin typeface="Arial"/>
                <a:ea typeface="微软雅黑"/>
                <a:sym typeface="Arial"/>
              </a:rPr>
              <a:t>的相关研究</a:t>
            </a:r>
          </a:p>
        </p:txBody>
      </p:sp>
      <p:sp>
        <p:nvSpPr>
          <p:cNvPr id="41" name="TextBox 40"/>
          <p:cNvSpPr txBox="1"/>
          <p:nvPr/>
        </p:nvSpPr>
        <p:spPr>
          <a:xfrm>
            <a:off x="7051809" y="1753652"/>
            <a:ext cx="583057" cy="523220"/>
          </a:xfrm>
          <a:prstGeom prst="rect">
            <a:avLst/>
          </a:prstGeom>
          <a:noFill/>
        </p:spPr>
        <p:txBody>
          <a:bodyPr wrap="square" rtlCol="0">
            <a:spAutoFit/>
          </a:bodyPr>
          <a:lstStyle/>
          <a:p>
            <a:r>
              <a:rPr lang="en-US" altLang="zh-CN" sz="2800" dirty="0">
                <a:solidFill>
                  <a:schemeClr val="bg1"/>
                </a:solidFill>
                <a:latin typeface="Arial"/>
                <a:ea typeface="微软雅黑"/>
                <a:sym typeface="Arial"/>
              </a:rPr>
              <a:t>1</a:t>
            </a:r>
            <a:endParaRPr lang="zh-CN" altLang="en-US" sz="2800" dirty="0">
              <a:solidFill>
                <a:schemeClr val="bg1"/>
              </a:solidFill>
              <a:latin typeface="Arial"/>
              <a:ea typeface="微软雅黑"/>
              <a:sym typeface="Arial"/>
            </a:endParaRPr>
          </a:p>
        </p:txBody>
      </p:sp>
      <p:sp>
        <p:nvSpPr>
          <p:cNvPr id="42" name="TextBox 41"/>
          <p:cNvSpPr txBox="1"/>
          <p:nvPr/>
        </p:nvSpPr>
        <p:spPr>
          <a:xfrm>
            <a:off x="6036704" y="2905780"/>
            <a:ext cx="583057" cy="523220"/>
          </a:xfrm>
          <a:prstGeom prst="rect">
            <a:avLst/>
          </a:prstGeom>
          <a:noFill/>
        </p:spPr>
        <p:txBody>
          <a:bodyPr wrap="square" rtlCol="0">
            <a:spAutoFit/>
          </a:bodyPr>
          <a:lstStyle/>
          <a:p>
            <a:r>
              <a:rPr lang="en-US" altLang="zh-CN" sz="2800" dirty="0">
                <a:solidFill>
                  <a:schemeClr val="bg1"/>
                </a:solidFill>
                <a:latin typeface="Arial"/>
                <a:ea typeface="微软雅黑"/>
                <a:sym typeface="Arial"/>
              </a:rPr>
              <a:t>2</a:t>
            </a:r>
            <a:endParaRPr lang="zh-CN" altLang="en-US" sz="2800" dirty="0">
              <a:solidFill>
                <a:schemeClr val="bg1"/>
              </a:solidFill>
              <a:latin typeface="Arial"/>
              <a:ea typeface="微软雅黑"/>
              <a:sym typeface="Arial"/>
            </a:endParaRPr>
          </a:p>
        </p:txBody>
      </p:sp>
      <p:sp>
        <p:nvSpPr>
          <p:cNvPr id="43" name="TextBox 42"/>
          <p:cNvSpPr txBox="1"/>
          <p:nvPr/>
        </p:nvSpPr>
        <p:spPr>
          <a:xfrm>
            <a:off x="4891569" y="3985900"/>
            <a:ext cx="583057" cy="523220"/>
          </a:xfrm>
          <a:prstGeom prst="rect">
            <a:avLst/>
          </a:prstGeom>
          <a:noFill/>
        </p:spPr>
        <p:txBody>
          <a:bodyPr wrap="square" rtlCol="0">
            <a:spAutoFit/>
          </a:bodyPr>
          <a:lstStyle/>
          <a:p>
            <a:r>
              <a:rPr lang="en-US" altLang="zh-CN" sz="2800" dirty="0">
                <a:solidFill>
                  <a:schemeClr val="bg1"/>
                </a:solidFill>
                <a:latin typeface="Arial"/>
                <a:ea typeface="微软雅黑"/>
                <a:sym typeface="Arial"/>
              </a:rPr>
              <a:t>3</a:t>
            </a:r>
            <a:endParaRPr lang="zh-CN" altLang="en-US" sz="2800" dirty="0">
              <a:solidFill>
                <a:schemeClr val="bg1"/>
              </a:solidFill>
              <a:latin typeface="Arial"/>
              <a:ea typeface="微软雅黑"/>
              <a:sym typeface="Arial"/>
            </a:endParaRPr>
          </a:p>
        </p:txBody>
      </p:sp>
      <p:sp>
        <p:nvSpPr>
          <p:cNvPr id="44" name="TextBox 43"/>
          <p:cNvSpPr txBox="1"/>
          <p:nvPr/>
        </p:nvSpPr>
        <p:spPr>
          <a:xfrm>
            <a:off x="3807952" y="5066020"/>
            <a:ext cx="291529" cy="523220"/>
          </a:xfrm>
          <a:prstGeom prst="rect">
            <a:avLst/>
          </a:prstGeom>
          <a:noFill/>
        </p:spPr>
        <p:txBody>
          <a:bodyPr wrap="square" rtlCol="0">
            <a:spAutoFit/>
          </a:bodyPr>
          <a:lstStyle/>
          <a:p>
            <a:r>
              <a:rPr lang="en-US" altLang="zh-CN" sz="2800" dirty="0">
                <a:solidFill>
                  <a:schemeClr val="bg1"/>
                </a:solidFill>
                <a:latin typeface="Arial"/>
                <a:ea typeface="微软雅黑"/>
                <a:sym typeface="Arial"/>
              </a:rPr>
              <a:t>4</a:t>
            </a:r>
            <a:endParaRPr lang="zh-CN" altLang="en-US" sz="2800" dirty="0">
              <a:solidFill>
                <a:schemeClr val="bg1"/>
              </a:solidFill>
              <a:latin typeface="Arial"/>
              <a:ea typeface="微软雅黑"/>
              <a:sym typeface="Arial"/>
            </a:endParaRPr>
          </a:p>
        </p:txBody>
      </p:sp>
      <p:pic>
        <p:nvPicPr>
          <p:cNvPr id="7" name="图片 6">
            <a:extLst>
              <a:ext uri="{FF2B5EF4-FFF2-40B4-BE49-F238E27FC236}">
                <a16:creationId xmlns:a16="http://schemas.microsoft.com/office/drawing/2014/main" id="{7970F518-BC1E-42B6-8104-B94F381370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2" y="2721990"/>
            <a:ext cx="3600400" cy="2168931"/>
          </a:xfrm>
          <a:prstGeom prst="rect">
            <a:avLst/>
          </a:prstGeom>
        </p:spPr>
      </p:pic>
      <p:sp>
        <p:nvSpPr>
          <p:cNvPr id="37" name="TextBox 45">
            <a:extLst>
              <a:ext uri="{FF2B5EF4-FFF2-40B4-BE49-F238E27FC236}">
                <a16:creationId xmlns:a16="http://schemas.microsoft.com/office/drawing/2014/main" id="{AD02E00C-92BA-45B8-B85C-4A9F7311FD7D}"/>
              </a:ext>
            </a:extLst>
          </p:cNvPr>
          <p:cNvSpPr txBox="1"/>
          <p:nvPr/>
        </p:nvSpPr>
        <p:spPr>
          <a:xfrm>
            <a:off x="210989" y="4906571"/>
            <a:ext cx="3369899" cy="1834633"/>
          </a:xfrm>
          <a:prstGeom prst="rect">
            <a:avLst/>
          </a:prstGeom>
          <a:noFill/>
        </p:spPr>
        <p:txBody>
          <a:bodyPr wrap="square" lIns="219419" tIns="109710" rIns="219419" bIns="109710" rtlCol="0">
            <a:spAutoFit/>
          </a:bodyPr>
          <a:lstStyle/>
          <a:p>
            <a:pPr algn="ctr">
              <a:lnSpc>
                <a:spcPct val="150000"/>
              </a:lnSpc>
            </a:pPr>
            <a:r>
              <a:rPr lang="en-US" altLang="zh-CN" dirty="0">
                <a:latin typeface="微软雅黑" panose="020B0503020204020204" pitchFamily="34" charset="-122"/>
                <a:ea typeface="微软雅黑" panose="020B0503020204020204" pitchFamily="34" charset="-122"/>
                <a:sym typeface="Arial"/>
              </a:rPr>
              <a:t>More than dotting— Foundations for crossing-based interfaces</a:t>
            </a:r>
          </a:p>
          <a:p>
            <a:pPr algn="ctr">
              <a:lnSpc>
                <a:spcPct val="150000"/>
              </a:lnSpc>
            </a:pPr>
            <a:r>
              <a:rPr lang="en-US" altLang="zh-CN" dirty="0" err="1">
                <a:latin typeface="微软雅黑" panose="020B0503020204020204" pitchFamily="34" charset="-122"/>
                <a:ea typeface="微软雅黑" panose="020B0503020204020204" pitchFamily="34" charset="-122"/>
                <a:sym typeface="Arial"/>
              </a:rPr>
              <a:t>Accot</a:t>
            </a:r>
            <a:r>
              <a:rPr lang="en-US" altLang="zh-CN" dirty="0">
                <a:latin typeface="微软雅黑" panose="020B0503020204020204" pitchFamily="34" charset="-122"/>
                <a:ea typeface="微软雅黑" panose="020B0503020204020204" pitchFamily="34" charset="-122"/>
                <a:sym typeface="Arial"/>
              </a:rPr>
              <a:t> et al.  </a:t>
            </a:r>
            <a:r>
              <a:rPr lang="en-US" dirty="0">
                <a:latin typeface="微软雅黑" panose="020B0503020204020204" pitchFamily="34" charset="-122"/>
                <a:ea typeface="微软雅黑" panose="020B0503020204020204" pitchFamily="34" charset="-122"/>
                <a:sym typeface="Arial"/>
              </a:rPr>
              <a:t>2002</a:t>
            </a:r>
          </a:p>
        </p:txBody>
      </p:sp>
      <p:pic>
        <p:nvPicPr>
          <p:cNvPr id="9" name="图片 8">
            <a:extLst>
              <a:ext uri="{FF2B5EF4-FFF2-40B4-BE49-F238E27FC236}">
                <a16:creationId xmlns:a16="http://schemas.microsoft.com/office/drawing/2014/main" id="{B52C6460-8B6A-4E6D-8468-ED0D5E6759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716" y="2733799"/>
            <a:ext cx="3358457" cy="2168931"/>
          </a:xfrm>
          <a:prstGeom prst="rect">
            <a:avLst/>
          </a:prstGeom>
        </p:spPr>
      </p:pic>
      <p:sp>
        <p:nvSpPr>
          <p:cNvPr id="40" name="TextBox 45">
            <a:extLst>
              <a:ext uri="{FF2B5EF4-FFF2-40B4-BE49-F238E27FC236}">
                <a16:creationId xmlns:a16="http://schemas.microsoft.com/office/drawing/2014/main" id="{617FD3B3-DA8B-4583-B904-F27802FA93A8}"/>
              </a:ext>
            </a:extLst>
          </p:cNvPr>
          <p:cNvSpPr txBox="1"/>
          <p:nvPr/>
        </p:nvSpPr>
        <p:spPr>
          <a:xfrm>
            <a:off x="3807952" y="4890922"/>
            <a:ext cx="3504221" cy="1419135"/>
          </a:xfrm>
          <a:prstGeom prst="rect">
            <a:avLst/>
          </a:prstGeom>
          <a:noFill/>
        </p:spPr>
        <p:txBody>
          <a:bodyPr wrap="square" lIns="219419" tIns="109710" rIns="219419" bIns="109710" rtlCol="0">
            <a:spAutoFit/>
          </a:bodyPr>
          <a:lstStyle/>
          <a:p>
            <a:pPr algn="ctr">
              <a:lnSpc>
                <a:spcPct val="150000"/>
              </a:lnSpc>
            </a:pPr>
            <a:r>
              <a:rPr lang="en-US" altLang="zh-CN" dirty="0" err="1">
                <a:latin typeface="微软雅黑" panose="020B0503020204020204" pitchFamily="34" charset="-122"/>
                <a:ea typeface="微软雅黑" panose="020B0503020204020204" pitchFamily="34" charset="-122"/>
                <a:cs typeface="Aparajita" panose="020B0604020202020204" pitchFamily="34" charset="0"/>
                <a:sym typeface="Arial"/>
              </a:rPr>
              <a:t>CrossY</a:t>
            </a:r>
            <a:r>
              <a:rPr lang="en-US" altLang="zh-CN" dirty="0">
                <a:latin typeface="微软雅黑" panose="020B0503020204020204" pitchFamily="34" charset="-122"/>
                <a:ea typeface="微软雅黑" panose="020B0503020204020204" pitchFamily="34" charset="-122"/>
                <a:cs typeface="Aparajita" panose="020B0604020202020204" pitchFamily="34" charset="0"/>
                <a:sym typeface="Arial"/>
              </a:rPr>
              <a:t>: A Crossing-Based Drawing Application </a:t>
            </a:r>
          </a:p>
          <a:p>
            <a:pPr algn="ctr">
              <a:lnSpc>
                <a:spcPct val="150000"/>
              </a:lnSpc>
            </a:pPr>
            <a:r>
              <a:rPr lang="en-US" altLang="zh-CN" dirty="0" err="1">
                <a:latin typeface="微软雅黑" panose="020B0503020204020204" pitchFamily="34" charset="-122"/>
                <a:ea typeface="微软雅黑" panose="020B0503020204020204" pitchFamily="34" charset="-122"/>
                <a:cs typeface="Aparajita" panose="020B0604020202020204" pitchFamily="34" charset="0"/>
                <a:sym typeface="Arial"/>
              </a:rPr>
              <a:t>Apitz</a:t>
            </a:r>
            <a:r>
              <a:rPr lang="en-US" altLang="zh-CN" dirty="0">
                <a:latin typeface="微软雅黑" panose="020B0503020204020204" pitchFamily="34" charset="-122"/>
                <a:ea typeface="微软雅黑" panose="020B0503020204020204" pitchFamily="34" charset="-122"/>
                <a:cs typeface="Aparajita" panose="020B0604020202020204" pitchFamily="34" charset="0"/>
                <a:sym typeface="Arial"/>
              </a:rPr>
              <a:t> et al.  </a:t>
            </a:r>
            <a:r>
              <a:rPr lang="en-US" dirty="0">
                <a:latin typeface="微软雅黑" panose="020B0503020204020204" pitchFamily="34" charset="-122"/>
                <a:ea typeface="微软雅黑" panose="020B0503020204020204" pitchFamily="34" charset="-122"/>
                <a:cs typeface="Aparajita" panose="020B0604020202020204" pitchFamily="34" charset="0"/>
                <a:sym typeface="Arial"/>
              </a:rPr>
              <a:t>2004</a:t>
            </a:r>
          </a:p>
        </p:txBody>
      </p:sp>
      <p:pic>
        <p:nvPicPr>
          <p:cNvPr id="15" name="图片 14">
            <a:extLst>
              <a:ext uri="{FF2B5EF4-FFF2-40B4-BE49-F238E27FC236}">
                <a16:creationId xmlns:a16="http://schemas.microsoft.com/office/drawing/2014/main" id="{9C7365EF-985A-4133-95D8-DA62B702A4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7614" y="2721991"/>
            <a:ext cx="4504651" cy="2168931"/>
          </a:xfrm>
          <a:prstGeom prst="rect">
            <a:avLst/>
          </a:prstGeom>
        </p:spPr>
      </p:pic>
      <p:sp>
        <p:nvSpPr>
          <p:cNvPr id="52" name="TextBox 45">
            <a:extLst>
              <a:ext uri="{FF2B5EF4-FFF2-40B4-BE49-F238E27FC236}">
                <a16:creationId xmlns:a16="http://schemas.microsoft.com/office/drawing/2014/main" id="{DEEF9C8E-386A-483B-B69D-FDC6CEB2E762}"/>
              </a:ext>
            </a:extLst>
          </p:cNvPr>
          <p:cNvSpPr txBox="1"/>
          <p:nvPr/>
        </p:nvSpPr>
        <p:spPr>
          <a:xfrm>
            <a:off x="8057828" y="4890922"/>
            <a:ext cx="3504222" cy="1419135"/>
          </a:xfrm>
          <a:prstGeom prst="rect">
            <a:avLst/>
          </a:prstGeom>
          <a:noFill/>
        </p:spPr>
        <p:txBody>
          <a:bodyPr wrap="square" lIns="219419" tIns="109710" rIns="219419" bIns="109710" rtlCol="0">
            <a:spAutoFit/>
          </a:bodyPr>
          <a:lstStyle/>
          <a:p>
            <a:pPr algn="ctr">
              <a:lnSpc>
                <a:spcPct val="150000"/>
              </a:lnSpc>
            </a:pPr>
            <a:r>
              <a:rPr lang="en-US" altLang="zh-CN" dirty="0">
                <a:latin typeface="微软雅黑" panose="020B0503020204020204" pitchFamily="34" charset="-122"/>
                <a:ea typeface="微软雅黑" panose="020B0503020204020204" pitchFamily="34" charset="-122"/>
                <a:cs typeface="Aparajita" panose="020B0604020202020204" pitchFamily="34" charset="0"/>
                <a:sym typeface="Arial"/>
              </a:rPr>
              <a:t>Crossing-Based Selection with Direct Touch Input </a:t>
            </a:r>
          </a:p>
          <a:p>
            <a:pPr algn="ctr">
              <a:lnSpc>
                <a:spcPct val="150000"/>
              </a:lnSpc>
            </a:pPr>
            <a:r>
              <a:rPr lang="en-US" altLang="zh-CN" dirty="0">
                <a:latin typeface="微软雅黑" panose="020B0503020204020204" pitchFamily="34" charset="-122"/>
                <a:ea typeface="微软雅黑" panose="020B0503020204020204" pitchFamily="34" charset="-122"/>
                <a:cs typeface="Aparajita" panose="020B0604020202020204" pitchFamily="34" charset="0"/>
                <a:sym typeface="Arial"/>
              </a:rPr>
              <a:t>Luo et al.  </a:t>
            </a:r>
            <a:r>
              <a:rPr lang="en-US" dirty="0">
                <a:latin typeface="微软雅黑" panose="020B0503020204020204" pitchFamily="34" charset="-122"/>
                <a:ea typeface="微软雅黑" panose="020B0503020204020204" pitchFamily="34" charset="-122"/>
                <a:cs typeface="Aparajita" panose="020B0604020202020204" pitchFamily="34" charset="0"/>
                <a:sym typeface="Arial"/>
              </a:rPr>
              <a:t>2014</a:t>
            </a:r>
          </a:p>
        </p:txBody>
      </p:sp>
    </p:spTree>
    <p:extLst>
      <p:ext uri="{BB962C8B-B14F-4D97-AF65-F5344CB8AC3E}">
        <p14:creationId xmlns:p14="http://schemas.microsoft.com/office/powerpoint/2010/main" val="22070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a:extLst>
              <a:ext uri="{FF2B5EF4-FFF2-40B4-BE49-F238E27FC236}">
                <a16:creationId xmlns:a16="http://schemas.microsoft.com/office/drawing/2014/main" id="{4D3661BD-F0CB-4B67-8586-D990C20DEEA9}"/>
              </a:ext>
            </a:extLst>
          </p:cNvPr>
          <p:cNvSpPr txBox="1"/>
          <p:nvPr/>
        </p:nvSpPr>
        <p:spPr>
          <a:xfrm>
            <a:off x="441199" y="906931"/>
            <a:ext cx="6362203" cy="707886"/>
          </a:xfrm>
          <a:prstGeom prst="rect">
            <a:avLst/>
          </a:prstGeom>
          <a:noFill/>
        </p:spPr>
        <p:txBody>
          <a:bodyPr wrap="square" rtlCol="0">
            <a:spAutoFit/>
          </a:bodyPr>
          <a:lstStyle/>
          <a:p>
            <a:r>
              <a:rPr lang="zh-CN" altLang="en-US" sz="4000" b="1" dirty="0">
                <a:latin typeface="Arial"/>
                <a:ea typeface="微软雅黑"/>
                <a:sym typeface="Arial"/>
              </a:rPr>
              <a:t>空间中物体遮挡的相关研究</a:t>
            </a:r>
          </a:p>
        </p:txBody>
      </p:sp>
      <p:sp>
        <p:nvSpPr>
          <p:cNvPr id="17" name="文本框 16">
            <a:extLst>
              <a:ext uri="{FF2B5EF4-FFF2-40B4-BE49-F238E27FC236}">
                <a16:creationId xmlns:a16="http://schemas.microsoft.com/office/drawing/2014/main" id="{763F2A4B-94DF-4813-ABFE-5921A210BC0D}"/>
              </a:ext>
            </a:extLst>
          </p:cNvPr>
          <p:cNvSpPr txBox="1"/>
          <p:nvPr/>
        </p:nvSpPr>
        <p:spPr>
          <a:xfrm>
            <a:off x="3622301" y="5554293"/>
            <a:ext cx="3645849" cy="120032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Hand-based disocclusion for the world- in-miniature metaphor.</a:t>
            </a:r>
          </a:p>
          <a:p>
            <a:pPr algn="ctr"/>
            <a:r>
              <a:rPr lang="en-US" altLang="zh-CN" dirty="0">
                <a:latin typeface="微软雅黑" panose="020B0503020204020204" pitchFamily="34" charset="-122"/>
                <a:ea typeface="微软雅黑" panose="020B0503020204020204" pitchFamily="34" charset="-122"/>
              </a:rPr>
              <a:t>Andujar </a:t>
            </a:r>
            <a:r>
              <a:rPr lang="en-US" altLang="zh-CN" dirty="0">
                <a:latin typeface="微软雅黑" panose="020B0503020204020204" pitchFamily="34" charset="-122"/>
                <a:ea typeface="微软雅黑" panose="020B0503020204020204" pitchFamily="34" charset="-122"/>
                <a:sym typeface="Arial"/>
              </a:rPr>
              <a:t>et al.  2010</a:t>
            </a:r>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2F51DF4A-B34E-4E40-86AB-D2DD0B5D251B}"/>
              </a:ext>
            </a:extLst>
          </p:cNvPr>
          <p:cNvPicPr>
            <a:picLocks noChangeAspect="1"/>
          </p:cNvPicPr>
          <p:nvPr/>
        </p:nvPicPr>
        <p:blipFill>
          <a:blip r:embed="rId3" cstate="print"/>
          <a:stretch>
            <a:fillRect/>
          </a:stretch>
        </p:blipFill>
        <p:spPr>
          <a:xfrm>
            <a:off x="3532371" y="2438405"/>
            <a:ext cx="3645850" cy="2804741"/>
          </a:xfrm>
          <a:prstGeom prst="rect">
            <a:avLst/>
          </a:prstGeom>
        </p:spPr>
      </p:pic>
      <p:sp>
        <p:nvSpPr>
          <p:cNvPr id="23" name="文本框 22">
            <a:extLst>
              <a:ext uri="{FF2B5EF4-FFF2-40B4-BE49-F238E27FC236}">
                <a16:creationId xmlns:a16="http://schemas.microsoft.com/office/drawing/2014/main" id="{9A4FD70A-E2B7-4F4B-99F9-BF5D39DE7989}"/>
              </a:ext>
            </a:extLst>
          </p:cNvPr>
          <p:cNvSpPr txBox="1"/>
          <p:nvPr/>
        </p:nvSpPr>
        <p:spPr>
          <a:xfrm>
            <a:off x="71560" y="5473964"/>
            <a:ext cx="3286306" cy="1200329"/>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BalloonProbe</a:t>
            </a:r>
            <a:r>
              <a:rPr lang="en-US" altLang="zh-CN" dirty="0">
                <a:latin typeface="微软雅黑" panose="020B0503020204020204" pitchFamily="34" charset="-122"/>
                <a:ea typeface="微软雅黑" panose="020B0503020204020204" pitchFamily="34" charset="-122"/>
              </a:rPr>
              <a:t>: Reducing Occlusion in 3D using Interactive Space Distortion</a:t>
            </a:r>
          </a:p>
          <a:p>
            <a:pPr algn="ct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Elmqvist</a:t>
            </a:r>
            <a:r>
              <a:rPr lang="en-US" altLang="zh-CN" dirty="0">
                <a:latin typeface="微软雅黑" panose="020B0503020204020204" pitchFamily="34" charset="-122"/>
                <a:ea typeface="微软雅黑" panose="020B0503020204020204" pitchFamily="34" charset="-122"/>
              </a:rPr>
              <a:t> et al</a:t>
            </a:r>
            <a:r>
              <a:rPr lang="en-US" altLang="zh-CN" dirty="0">
                <a:latin typeface="微软雅黑" panose="020B0503020204020204" pitchFamily="34" charset="-122"/>
                <a:ea typeface="微软雅黑" panose="020B0503020204020204" pitchFamily="34" charset="-122"/>
                <a:sym typeface="Arial"/>
              </a:rPr>
              <a:t>.  2005</a:t>
            </a:r>
            <a:endParaRPr lang="zh-CN" altLang="en-US"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72B18FBE-BAD0-4C2D-851F-1B96449264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752" y="2438442"/>
            <a:ext cx="3124113" cy="2804741"/>
          </a:xfrm>
          <a:prstGeom prst="rect">
            <a:avLst/>
          </a:prstGeom>
        </p:spPr>
      </p:pic>
      <p:pic>
        <p:nvPicPr>
          <p:cNvPr id="4" name="图片 3">
            <a:extLst>
              <a:ext uri="{FF2B5EF4-FFF2-40B4-BE49-F238E27FC236}">
                <a16:creationId xmlns:a16="http://schemas.microsoft.com/office/drawing/2014/main" id="{9609AE36-1B56-4FAC-88F3-E71806C34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86" y="2725444"/>
            <a:ext cx="4486762" cy="2597599"/>
          </a:xfrm>
          <a:prstGeom prst="rect">
            <a:avLst/>
          </a:prstGeom>
        </p:spPr>
      </p:pic>
      <p:sp>
        <p:nvSpPr>
          <p:cNvPr id="12" name="文本框 11">
            <a:extLst>
              <a:ext uri="{FF2B5EF4-FFF2-40B4-BE49-F238E27FC236}">
                <a16:creationId xmlns:a16="http://schemas.microsoft.com/office/drawing/2014/main" id="{161C5AB6-F32E-440E-B782-4997E83C8319}"/>
              </a:ext>
            </a:extLst>
          </p:cNvPr>
          <p:cNvSpPr txBox="1"/>
          <p:nvPr/>
        </p:nvSpPr>
        <p:spPr>
          <a:xfrm>
            <a:off x="8257927" y="5554293"/>
            <a:ext cx="2741507" cy="120032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Advances in Interaction with 3D Environments</a:t>
            </a:r>
          </a:p>
          <a:p>
            <a:pPr algn="ctr"/>
            <a:r>
              <a:rPr lang="en-US" altLang="zh-CN" dirty="0">
                <a:latin typeface="微软雅黑" panose="020B0503020204020204" pitchFamily="34" charset="-122"/>
                <a:ea typeface="微软雅黑" panose="020B0503020204020204" pitchFamily="34" charset="-122"/>
              </a:rPr>
              <a:t>Jankowski </a:t>
            </a:r>
            <a:r>
              <a:rPr lang="en-US" altLang="zh-CN" dirty="0">
                <a:latin typeface="微软雅黑" panose="020B0503020204020204" pitchFamily="34" charset="-122"/>
                <a:ea typeface="微软雅黑" panose="020B0503020204020204" pitchFamily="34" charset="-122"/>
                <a:sym typeface="Arial"/>
              </a:rPr>
              <a:t>et al.  2015</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64613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4030</TotalTime>
  <Words>935</Words>
  <Application>Microsoft Office PowerPoint</Application>
  <PresentationFormat>宽屏</PresentationFormat>
  <Paragraphs>179</Paragraphs>
  <Slides>25</Slides>
  <Notes>24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Open Sans</vt:lpstr>
      <vt:lpstr>等线</vt:lpstr>
      <vt:lpstr>等线 Light</vt:lpstr>
      <vt:lpstr>微软雅黑</vt:lpstr>
      <vt:lpstr>Aparajita</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苏苏 黄</dc:creator>
  <cp:lastModifiedBy>苏苏 黄</cp:lastModifiedBy>
  <cp:revision>254</cp:revision>
  <dcterms:created xsi:type="dcterms:W3CDTF">2018-11-19T07:26:44Z</dcterms:created>
  <dcterms:modified xsi:type="dcterms:W3CDTF">2018-11-24T05:02:49Z</dcterms:modified>
</cp:coreProperties>
</file>